
<file path=[Content_Types].xml><?xml version="1.0" encoding="utf-8"?>
<Types xmlns="http://schemas.openxmlformats.org/package/2006/content-types">
  <Default Extension="gif" ContentType="image/gif"/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notesSlides/notesSlide17.xml" ContentType="application/vnd.openxmlformats-officedocument.presentationml.notesSlide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2" r:id="rId1"/>
  </p:sldMasterIdLst>
  <p:notesMasterIdLst>
    <p:notesMasterId r:id="rId39"/>
  </p:notesMasterIdLst>
  <p:sldIdLst>
    <p:sldId id="256" r:id="rId2"/>
    <p:sldId id="257" r:id="rId3"/>
    <p:sldId id="258" r:id="rId4"/>
    <p:sldId id="262" r:id="rId5"/>
    <p:sldId id="259" r:id="rId6"/>
    <p:sldId id="260" r:id="rId7"/>
    <p:sldId id="263" r:id="rId8"/>
    <p:sldId id="261" r:id="rId9"/>
    <p:sldId id="264" r:id="rId10"/>
    <p:sldId id="265" r:id="rId11"/>
    <p:sldId id="266" r:id="rId12"/>
    <p:sldId id="270" r:id="rId13"/>
    <p:sldId id="267" r:id="rId14"/>
    <p:sldId id="295" r:id="rId15"/>
    <p:sldId id="299" r:id="rId16"/>
    <p:sldId id="269" r:id="rId17"/>
    <p:sldId id="271" r:id="rId18"/>
    <p:sldId id="301" r:id="rId19"/>
    <p:sldId id="272" r:id="rId20"/>
    <p:sldId id="268" r:id="rId21"/>
    <p:sldId id="302" r:id="rId22"/>
    <p:sldId id="273" r:id="rId23"/>
    <p:sldId id="292" r:id="rId24"/>
    <p:sldId id="293" r:id="rId25"/>
    <p:sldId id="276" r:id="rId26"/>
    <p:sldId id="277" r:id="rId27"/>
    <p:sldId id="278" r:id="rId28"/>
    <p:sldId id="279" r:id="rId29"/>
    <p:sldId id="280" r:id="rId30"/>
    <p:sldId id="294" r:id="rId31"/>
    <p:sldId id="285" r:id="rId32"/>
    <p:sldId id="283" r:id="rId33"/>
    <p:sldId id="284" r:id="rId34"/>
    <p:sldId id="297" r:id="rId35"/>
    <p:sldId id="287" r:id="rId36"/>
    <p:sldId id="289" r:id="rId37"/>
    <p:sldId id="288" r:id="rId3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F7C82B08-5F83-2948-89FA-9E0686612A9F}">
          <p14:sldIdLst>
            <p14:sldId id="256"/>
            <p14:sldId id="257"/>
            <p14:sldId id="258"/>
          </p14:sldIdLst>
        </p14:section>
        <p14:section name="Purpose" id="{EA19E49B-3B22-C049-ACA5-B8B1DE92B0F5}">
          <p14:sldIdLst>
            <p14:sldId id="262"/>
            <p14:sldId id="259"/>
            <p14:sldId id="260"/>
          </p14:sldIdLst>
        </p14:section>
        <p14:section name="Related Works" id="{CC3AB6C4-B03F-604F-A1D4-DF6DAADD9417}">
          <p14:sldIdLst>
            <p14:sldId id="263"/>
            <p14:sldId id="261"/>
            <p14:sldId id="264"/>
            <p14:sldId id="265"/>
          </p14:sldIdLst>
        </p14:section>
        <p14:section name="Method" id="{232964CF-CA9E-E249-BD5C-4FBDA24BC9D0}">
          <p14:sldIdLst>
            <p14:sldId id="266"/>
            <p14:sldId id="270"/>
            <p14:sldId id="267"/>
            <p14:sldId id="295"/>
            <p14:sldId id="299"/>
            <p14:sldId id="269"/>
            <p14:sldId id="271"/>
            <p14:sldId id="301"/>
            <p14:sldId id="272"/>
          </p14:sldIdLst>
        </p14:section>
        <p14:section name="Results" id="{996FF754-BA6C-144B-BEC6-FA940E81255A}">
          <p14:sldIdLst>
            <p14:sldId id="268"/>
            <p14:sldId id="302"/>
            <p14:sldId id="273"/>
            <p14:sldId id="292"/>
            <p14:sldId id="293"/>
            <p14:sldId id="276"/>
            <p14:sldId id="277"/>
            <p14:sldId id="278"/>
            <p14:sldId id="279"/>
            <p14:sldId id="280"/>
            <p14:sldId id="294"/>
            <p14:sldId id="285"/>
            <p14:sldId id="283"/>
            <p14:sldId id="284"/>
          </p14:sldIdLst>
        </p14:section>
        <p14:section name="Conclusion" id="{C432714F-8194-EF46-BB04-F1ACE325E284}">
          <p14:sldIdLst>
            <p14:sldId id="297"/>
          </p14:sldIdLst>
        </p14:section>
        <p14:section name="End" id="{FDF228C9-1E75-0748-9C56-A4BFD3694CB0}">
          <p14:sldIdLst>
            <p14:sldId id="287"/>
            <p14:sldId id="289"/>
            <p14:sldId id="28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BB65B"/>
    <a:srgbClr val="AB2400"/>
    <a:srgbClr val="0632FF"/>
    <a:srgbClr val="2B80B9"/>
    <a:srgbClr val="9B70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854"/>
    <p:restoredTop sz="89796"/>
  </p:normalViewPr>
  <p:slideViewPr>
    <p:cSldViewPr snapToGrid="0" snapToObjects="1">
      <p:cViewPr>
        <p:scale>
          <a:sx n="162" d="100"/>
          <a:sy n="162" d="100"/>
        </p:scale>
        <p:origin x="760" y="-186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11T12:30:26.100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38,'88'-4,"-1"0,1-1,0 1,-31 2,-1 0,23-2,20-1,-7 0,-34 2,-40 3,-5 0,2 0,-6 0,2 0,0 0,-2 3,3-3,-3 3,3-1,-1-1,4 1,1-2,0 0,0 0,-5 0,-2 0,2 0,0 0,-1 3,2-3,-4 3,3-3,1 0,2 0,-2 0,-1 0,0 0,-3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11T00:09:21.931"/>
    </inkml:context>
    <inkml:brush xml:id="br0">
      <inkml:brushProperty name="width" value="0.2" units="cm"/>
      <inkml:brushProperty name="height" value="0.4" units="cm"/>
      <inkml:brushProperty name="color" value="#FF8517"/>
      <inkml:brushProperty name="tip" value="rectangle"/>
      <inkml:brushProperty name="rasterOp" value="maskPen"/>
    </inkml:brush>
  </inkml:definitions>
  <inkml:trace contextRef="#ctx0" brushRef="#br0">0 1,'56'0,"5"5,14 1,3 6,13 0,-22-5,3 3,-19-9,12 4,-12-5,-6 0,-10 0,-11 0,-4 0,-2 0,-8 0,0 0,-2 0,1 0,4 0,-3 0,3 0,-3 0,3 0,1 0,0 0,-4 0,-1 0,0 0,0 0,0 0,3 0,-6 0,5 0,-1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11T00:09:43.183"/>
    </inkml:context>
    <inkml:brush xml:id="br0">
      <inkml:brushProperty name="width" value="0.2" units="cm"/>
      <inkml:brushProperty name="height" value="0.4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2274 77,'-95'0,"42"0,1 0,-44 0,39 0,-2 0,-2 1,-2-2,-4-5,-1-1,0 6,2-1,9-4,3-1,-37 7,15-4,15-2,15 0,15-2,9 7,1-3,9 4,1 0,1 0,-2-4,-4 3,-10-2,-2 3,-16-5,-2 4,-12-4,-9 5,5 0,-3 0,19 0,-4 0,15 0,3 0,11 0,5 0,4 0,1 0,0 0,3 0,-14 0,8 0,-15 0,7 4,-9-3,3 3,-3 0,4-3,6 6,-4-6,7 3,2-1,5-2,3 5,1-2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10T23:07:52.604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1,'48'3,"0"1,8 0,7 3,6-2,0-1,-2 3,-14-6,7 3,-17-4,12 3,-13-2,-1 2,-5 0,-1 0,17 1,-12-1,11 0,-20-3,5 3,-3 0,3-2,-5 4,-3-4,-1 2,-3-3,-4 0,-4 2,-3-1,-6 1,4-2,1 2,3 1,2-1,2 0,2 1,-1-2,-1 1,-6-2,3 3,-8-3,3 3,-4-3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11T00:09:02.188"/>
    </inkml:context>
    <inkml:brush xml:id="br0">
      <inkml:brushProperty name="width" value="0.2" units="cm"/>
      <inkml:brushProperty name="height" value="0.4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0 0,'56'11,"-2"-1,-2-4,-1 3,15-3,-5 0,13-1,-14-5,-2 0,-7 0,-5 0,-2 4,-6-2,-5 2,4-4,-10 0,4 4,-4 0,-1 1,-5 3,4-7,-8 6,9-6,-9 6,8-6,2 2,0-3,0 4,-2-4,-3 4,-1 0,-4-4,-6 4,-4-4,3 3,2-2,-1 5,-1-5,1 2,0-3,3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11T00:09:32.236"/>
    </inkml:context>
    <inkml:brush xml:id="br0">
      <inkml:brushProperty name="width" value="0.2" units="cm"/>
      <inkml:brushProperty name="height" value="0.4" units="cm"/>
      <inkml:brushProperty name="color" value="#FF8517"/>
      <inkml:brushProperty name="tip" value="rectangle"/>
      <inkml:brushProperty name="rasterOp" value="maskPen"/>
    </inkml:brush>
  </inkml:definitions>
  <inkml:trace contextRef="#ctx0" brushRef="#br0">0 0,'56'0,"5"5,-8-4,19 4,-17-5,10 0,-13 0,-7 0,-6 0,-12 0,-10 0,-6 0,-4 0,0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11T00:09:45.658"/>
    </inkml:context>
    <inkml:brush xml:id="br0">
      <inkml:brushProperty name="width" value="0.2" units="cm"/>
      <inkml:brushProperty name="height" value="0.4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 54,'79'0,"6"0,-24 0,5 0,-8-5,2 4,6-9,-17 9,0-4,-26 1,-1 3,-11-2,-4 3,4-4,1 3,4-2,0 3,4 0,-3 0,4-4,-9 3,3-2,-7 3,3-4,0 3,0-2,5 3,-4 0,3 0,-7 0,7 0,-7 0,3 0,-1 0,2 0,-1 0,2 0,-5 0,6 0,-3 0,0 0,11 0,-8 0,10 0,-8 0,0 0,-4 0,-4 7,-5 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12T02:18:15.124"/>
    </inkml:context>
    <inkml:brush xml:id="br0">
      <inkml:brushProperty name="width" value="0.2" units="cm"/>
      <inkml:brushProperty name="height" value="0.4" units="cm"/>
      <inkml:brushProperty name="color" value="#EF0C4D"/>
      <inkml:brushProperty name="tip" value="rectangle"/>
      <inkml:brushProperty name="rasterOp" value="maskPen"/>
    </inkml:brush>
  </inkml:definitions>
  <inkml:trace contextRef="#ctx0" brushRef="#br0">46 13,'55'0,"-8"-3,-15 2,-9-2,0 3,-8-2,7 1,-9-1,13 2,-10 0,7 0,-5 0,1 0,0 0,-4 0,0 0,0 0,-6 0,5 0,-5 0,2 0,3 0,-5 0,6 0,-6 0,2 0,5 2,-6-1,7 1,-9-2,3 0,-1 0,2 0,0 0,1 0,-4 0,4 0,-4 0,5 0,-1 3,5-3,-6 3,0-1,-2 1,-4 5,-4 5,-2-4,-6 6,-2-9,2 2,-5-2,0 2,-1-2,-2 0,2-4,1 1,2-3,-2 3,3-1,-3-1,0 1,0 1,1 0,-1 2,1-2,-3 1,4-3,-7 1,10-2,-10 0,5 0,-1 0,-3 0,5 0,-1 0,-2-2,4 1,-5-1,0-1,2 3,-2-3,0 0,1 3,-5-3,6 0,-6 3,3-3,-12 3,6 0,-10 0,11 0,-6 0,6 0,-2 0,3 0,3 0,-2 0,6 0,0-2,1 1,0-4,2 5,-4-5,7-1,-1-2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12T02:18:22.932"/>
    </inkml:context>
    <inkml:brush xml:id="br0">
      <inkml:brushProperty name="width" value="0.2" units="cm"/>
      <inkml:brushProperty name="height" value="0.4" units="cm"/>
      <inkml:brushProperty name="color" value="#D9AEFF"/>
      <inkml:brushProperty name="tip" value="rectangle"/>
      <inkml:brushProperty name="rasterOp" value="maskPen"/>
    </inkml:brush>
  </inkml:definitions>
  <inkml:trace contextRef="#ctx0" brushRef="#br0">0 43,'68'0,"1"0,-1-1,0 2,-1 1,2 1,17-3,6 2,-21 3,4 2,0-1,5-4,1-2,0 1,0 3,0 2,-3-3,18-2,-1-2,-15 2,3-1,-6-1,-1-1,0-1,-6 1,4 0,-6 0,-4-1,-6-1,-1 0,-2-1,37 0,-18-4,-1 0,-13 0,-7 4,-6 2,-8 3,6 0,-15 0,10 0,3 0,-12 0,19 0,-20 0,16-4,-3 3,16-2,-4-1,23 3,-16-3,21 4,6 0,-38 0,2 0,5 0,2 0,-1 0,0 0,0 0,0 0,0 3,0-1,-3-1,-2-1,-2 3,-1-1,49-2,-30 0,7 0,-22 0,-1 0,-6 0,-7 0,-4 0,-4 0,7 0,-6 3,18 2,-3-1,1 3,13-2,-18 6,25-5,-20 5,9-11,-12 7,1-6,5 7,-9-4,13 4,-18-4,13 4,-14-4,4 3,-6 1,1-4,-4 2,-2-2,-7 0,-2 1,-3-4,-6 2,1-3,-8 0,6 0,-1 4,0-2,2 5,-5-7,7 6,0-6,8 6,0-5,1 2,6-3,-9 0,6 0,-12-3,0 3,-6-3,1 3,1 2,-2-1,1 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13T00:40:20.204"/>
    </inkml:context>
    <inkml:brush xml:id="br0">
      <inkml:brushProperty name="width" value="0.2" units="cm"/>
      <inkml:brushProperty name="height" value="0.4" units="cm"/>
      <inkml:brushProperty name="color" value="#D9AEFF"/>
      <inkml:brushProperty name="tip" value="rectangle"/>
      <inkml:brushProperty name="rasterOp" value="maskPen"/>
    </inkml:brush>
  </inkml:definitions>
  <inkml:trace contextRef="#ctx0" brushRef="#br0">265 0,'52'33,"-6"-1,-3-4,-6-4,-5-2,-3-5,-8-4,-5-2,-5-3,-4-1,0 0,0 0,0 0,0 3,0-2,1 3,-4-1,2-2,-2 2,3-3,-3 7,2-5,-2 5,3-3,1 0,3 5,-3-5,3 0,-4 0,1-3,-1 3,0-4,0 3,-3-2,2 2,-5 1,6-3,-4 3,5 0,-1 0,1 1,-4-1,2-4,-2 3,3-2,0 6,0-7,1 4,-1-4,0 4,0-3,1 6,-1-2,1 3,3 1,-3-5,3 4,-3-7,-1 3,0-1,-3-2,2 2,-1 1,2-3,0 3,0 2,1-4,-1 5,0-3,1 1,-4-1,3 4,-3-3,4 3,0 0,-1 1,1-1,0 5,0-4,3 1,6 2,0-6,-4 4,-6-2,-7-4,0 14,0 1,4 16,1-5,1 9,6-9,-6 10,7-10,-4-1,-1-6,-3-5,-2 0,1-5,0 0,0 0,3-4,-6 4,6-1,-6 2,3 0,-1-2,-2 1,3-3,-4 2,0-3,0-1,0 0,0 1,3 3,-2-2,3 7,-4-8,4 13,-3-7,6 19,-6-13,3 8,0-11,-3 0,2 0,-3-5,0 0,0-5,4 1,-3-1,2 1,-3-1,0 0,0 5,0-4,0 4,3-5,-2 1,3-1,-4 5,0-4,0 8,0-3,3 0,-2 3,2-4,-3 5,0-4,0 3,4-1,-3 3,2-3,-3 1,0-3,0 4,0 0,4-5,-4 9,4-7,-4 4,0-2,0-4,0 5,0 5,0-4,0 9,0-4,0 4,0 1,0 0,0-5,0-1,-4-1,3 9,-3-6,4 4,0-11,0-4,-4 3,3-3,-3-1,4-4,0-5,0-4,0 4,-3 0,2 1,-5 2,1-3,-2 5,2-1,-6 5,10-7,-7 10,4-6,4 8,-4 0,4 4,-4-2,-4 2,-2 1,-2 1,3 0,0-1,1-5,0-5,0 0,0-5,4 1,-3-4,6-2,-5-3,2 4,-4-3,1 7,-1-7,1 6,-1-2,4 8,-3-4,3 4,-4-1,0-2,-1 7,2-8,-2 8,1-7,0 2,0 1,0-4,4 8,-6-7,4 2,-5-3,7-5,-3 0,3 0,-3 0,2 1,-1-2,2-3,-3 0,0 4,-1-4,-2 4,-2 0,-4 1,0 7,0 2,-5 5,3-1,-8 2,9-6,-4 3,0-2,4-1,-3-1,4-4,-4-1,-1 6,-4-3,3 2,-2-3,3-1,0 0,-3 0,8 0,-4-4,5 0,-1-1,1-3,3 3,1-4,4 1,0-1,-1 0,1 0,0 0,0 0,0 0,-1 0,-2-3,1 3,-1-4,2 5,1-1,-3-3,-1-1,-1 0,2-2,0 2,2 0,-10-2,10 2,-15 9,10-6,-4 14,2-12,3 4,-4-1,1-3,3 3,1-4,4-3,-3 3,-1-3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13T00:40:24.644"/>
    </inkml:context>
    <inkml:brush xml:id="br0">
      <inkml:brushProperty name="width" value="0.2" units="cm"/>
      <inkml:brushProperty name="height" value="0.4" units="cm"/>
      <inkml:brushProperty name="color" value="#D9AEFF"/>
      <inkml:brushProperty name="tip" value="rectangle"/>
      <inkml:brushProperty name="rasterOp" value="maskPen"/>
    </inkml:brush>
  </inkml:definitions>
  <inkml:trace contextRef="#ctx0" brushRef="#br0">184 0,'39'4,"11"6,7 6,5 4,5 5,-12-4,-1 3,-11 0,-1-9,-10 3,-7-10,-5 0,-8 0,-2-1,-2-3,-1 5,3-7,-2 7,2-1,-2 4,3 3,1 0,3 1,1-1,-1 1,0-1,-3 0,3 1,-6-1,1-3,-2 2,-1-6,1 7,-1-7,-3 3,3 0,-3-3,0 2,-1 1,0-3,-2 6,6-2,-6-1,5 3,-2-6,4 7,-1-4,1 9,0-3,0 7,4-4,-3 5,3 0,0 0,1 0,0 0,-1 0,-4-4,0 3,0-8,0 4,0-5,-1-3,1 2,-1-2,-2 0,1-1,-2-1,0 2,3 0,-6-1,5-1,-1 2,-1 0,3 2,-6 2,6 5,-3 0,4 3,1 1,-1 1,0 4,-3 0,3 1,-4 0,5-1,-4-6,2 6,-6-4,3 14,-4-12,0 33,0-25,0 21,0-26,0-1,0-5,0 5,0-4,0 4,0-1,0 2,0 0,0-1,0-5,0 0,0 5,4-4,-3 4,2-10,-3 4,0-3,4 0,-3-2,2-3,-3-1,0 5,0 1,0-1,0 9,0-7,0 12,0 3,0 0,0 4,0 0,0-4,0 4,0-5,0 0,0-5,0-2,0 1,0-4,0 4,0-5,0-4,0 3,0-8,0 4,0-5,0 1,0-1,0 0,0 12,0-9,-3 9,2-12,-3 5,4-4,-4 18,-1-11,0 12,1 0,1-7,2 12,-7-9,7 5,-3-1,0 1,-1-5,0 4,-2-9,6 4,-6-6,2 1,0 0,-2-4,3 6,-4-14,0 8,4-13,-2 7,5-7,-6 6,6-2,-6 3,6-3,-6 3,6-4,-5 1,5 3,-6-4,6 9,-6-4,7 4,-8 0,4 0,-4 1,-1 3,5-7,-3-2,3 0,0-3,-3 3,2 0,-2-3,-5 7,-14 20,-3-3,-5 22,-3-13,11-1,-3-1,1-6,5 5,-1-4,1-2,6-6,4-5,-2-8,6 2,1-11,2 3,2-4,-4 4,-2-7,2 3,-2-4,-1 1,3 3,-2-3,0 5,-2-7,1 7,0-8,4 5,-8-1,3-1,-7 2,-1-1,4 3,-13 0,7 0,-8 1,0 3,-1-2,0 3,1-5,1 1,7-1,-7 0,12-3,1-2,5-3,4 0,-6 0,0 0,-5 0,2 0,1 0,0 0,-1 0,4 0,1 0,1 0,-2 0,1 0,0 0,1 0,-1 0,-1 0,2-3,30-26,-17 18,21-17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11T12:30:28.418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54,'51'-4,"3"0,-19 0,17-4,-20 4,15-1,-13-1,4 5,0-3,0 1,0 2,-4-2,-5 3,-2 0,-7-3,0 2,-2-2,-5 3,6 0,-10 0,6 0,-6 0,2 0,1 3,-1-3,0 3,-1-3,1 0,0 0,0 2,0-1,0 1,0 0,0-1,0 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10T23:07:17.256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1,'51'3,"-3"0,-16-3,3 0,7 0,-5 0,4 0,-10 0,-3 0,-1 0,-7 0,0 0,-1 0,1 0,4 0,11 0,0 0,14 0,3 0,-8 0,9 0,-15 0,4 0,-7 0,-10 0,-2 0,-10 0,-3 0,1 0,-1-2,1 2,0-2,-2 2,0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11T00:01:39.812"/>
    </inkml:context>
    <inkml:brush xml:id="br0">
      <inkml:brushProperty name="width" value="0.2" units="cm"/>
      <inkml:brushProperty name="height" value="0.4" units="cm"/>
      <inkml:brushProperty name="color" value="#EF0C4D"/>
      <inkml:brushProperty name="tip" value="rectangle"/>
      <inkml:brushProperty name="rasterOp" value="maskPen"/>
    </inkml:brush>
  </inkml:definitions>
  <inkml:trace contextRef="#ctx0" brushRef="#br0">0 129,'53'-5,"5"2,-24 3,13 0,2 0,15 4,6 2,-1 4,-1-1,-6 1,-5-5,3 4,-21-8,8 6,-15-6,5 7,-6-7,-4 5,4-2,-4 4,0-4,-5 3,-5-4,-4 4,-3-3,0-1,-5 7,-28-1,5 6,-25-5,6-1,-1-1,1-3,-5 2,4-6,-10 3,-14 0,9-2,-8 2,19-4,-1 0,0 0,1 0,4 4,1-4,10 4,1-1,8-2,-3 5,7-5,-3 5,4-5,3 5,-5-3,7 3,-7 1,5-1,0 0,-3 1,6 2,-2-2,3 2,0 0,0-2,2 4,2-1,2-1,5 3,6-4,4 4,10 0,-6 2,12 6,-3-7,9 2,-4-3,14-3,-18 3,12-4,-14-4,0 0,-1-4,-8 0,-1 0,-4 0,-3 0,5 0,-4 0,9 0,-2 0,3 0,1 0,9 0,-7-4,11 4,-12-4,3 4,-8 0,2 0,-5 0,1 0,-2 0,-4 0,2 0,1 0,-3 3,9-2,-8 1,3-2,6 4,-8-3,13 2,-7-3,0 0,-1 3,-7-2,-1 2,2-3,-3-6,0-5,-5-7,-3-4,3-4,-2-1,3-5,-4 0,-4-4,-4 8,-1-8,2 13,-3-3,9 4,-12 4,6 4,-6 2,-1 4,1-4,0 2,-1-1,1-1,3 5,-2-3,5 4,-2 0,-1-1,4 1,-7 0,3-1,0 1,-2 2,1-1,-2 1,0-3,0 0,-1 4,1-3,0 2,0 0,-1-2,1 6,0-6,0 5,-1-5,1 5,-4-2,3 0,-3 3,4-6,-1 2,1 0,-4 1,3 0,-7 3,3-3,-4-1,1 4,3-4,-3 1,7 2,-7-5,7 5,-7-5,10 5,-5-3,6 4,0-2,-2 1,2-2,-2 3,0 0,3 0,-3 0,3 0,-7 0,6 0,-2 0,3 0,-1 0,-3 0,3 0,-1 0,2 0,-4 0,1 0,3 0,-2 3,1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11T00:11:55.270"/>
    </inkml:context>
    <inkml:brush xml:id="br0">
      <inkml:brushProperty name="width" value="0.2" units="cm"/>
      <inkml:brushProperty name="height" value="0.4" units="cm"/>
      <inkml:brushProperty name="color" value="#FF8517"/>
      <inkml:brushProperty name="tip" value="rectangle"/>
      <inkml:brushProperty name="rasterOp" value="maskPen"/>
    </inkml:brush>
  </inkml:definitions>
  <inkml:trace contextRef="#ctx0" brushRef="#br0">0 33,'39'0,"-1"0,2 0,-7 0,28 0,-24 0,30 0,-25 0,20 0,-22 0,26 0,-31 0,21 0,-19 0,-1 0,-1 0,-4 0,1 0,-5 0,-5 0,-4 0,0 0,-3 0,2 0,-2 0,4 0,-1 0,0 0,0 0,0 0,0 0,1 0,-1 0,0 0,-3 0,-1 0,-3 0,0 0,4-3,-6 3,4-6,-4 6,-1-5,7 4,-8-1,9 2,-8 0,0-2,8 1,-7-1,4 2,-3 0,-2 0,4-2,-1-1,-1 0,2 1,-2 2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10T23:07:35.560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1391 0,'-61'0,"-5"0,23 0,-12 3,13-2,-8 2,8-3,-4 0,1 0,7 0,-11 0,7 0,-5 0,-8 0,7 0,-13 4,9-3,-9 5,13-5,-2 6,9-7,0 7,8-7,2 6,11-5,3 1,7-2,1 0,0 0,-1 0,-2 0,2 0,0 0,-4 0,5 0,-4 0,4 0,-1 0,-3 0,1-2,0 1,0-1,2 2,-1 0,0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11T00:11:34.997"/>
    </inkml:context>
    <inkml:brush xml:id="br0">
      <inkml:brushProperty name="width" value="0.2" units="cm"/>
      <inkml:brushProperty name="height" value="0.4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 21,'38'0,"10"0,12 0,-12 3,5 0,6-3,2 1,9 1,1 1,3-3,0 0,-4 0,1 0,1 0,-3 0,-12 0,-2 0,2-2,-4 0,21 0,8-6,-27 4,-8-1,-23 2,-6 3,-10 0,2 0,1 0,3 0,3-3,5 3,5-3,9 3,1 0,3 0,-4 0,0 0,-8 0,-2 0,-11 0,-4 0,-1 0,0 0,1 0,1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11T00:11:57.768"/>
    </inkml:context>
    <inkml:brush xml:id="br0">
      <inkml:brushProperty name="width" value="0.2" units="cm"/>
      <inkml:brushProperty name="height" value="0.4" units="cm"/>
      <inkml:brushProperty name="color" value="#FF8517"/>
      <inkml:brushProperty name="tip" value="rectangle"/>
      <inkml:brushProperty name="rasterOp" value="maskPen"/>
    </inkml:brush>
  </inkml:definitions>
  <inkml:trace contextRef="#ctx0" brushRef="#br0">1 0,'90'0,"2"5,0 0,5 5,-18-1,4 0,0-4,-10 3,4-4,-19 1,-15 2,-4-7,-3 3,1-3,8 0,2 0,5-3,12 2,-5-3,4 4,-5 0,5 0,-14 0,2 0,-19 0,-5 0,-5 0,-10 0,-1 0,-2 0,0 0,3 0,1 0,-1 0,-2 0,1 0,-1 0,1 0,2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10T23:07:41.614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46,'58'-15,"-1"3,-6 8,0-3,11 6,14-2,13 3,-39 0,1 0,44 0,-1 0,-7 4,-6-3,5 3,-25-4,15 0,-31 0,20 0,-26-3,10 2,-12-2,0 3,-5 0,-2-2,-9 1,0-2,-9 3,-2 0,2 0,-2 0,1 0,-1 0,1 2,-1-2,1 2,-3-2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11T00:11:43.548"/>
    </inkml:context>
    <inkml:brush xml:id="br0">
      <inkml:brushProperty name="width" value="0.2" units="cm"/>
      <inkml:brushProperty name="height" value="0.4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0 1,'49'0,"10"3,1 2,22 4,-29-3,3-1,2 0,3 0,4 0,1 1,7 0,0-1,-5-1,0-2,3 1,0-1,-4-1,-4-2,32 1,1 0,-12-4,-15 3,5-3,-31 0,3 4,-15-4,0 1,-8 3,-5-3,-4 3,-2 0,-4 0,4 0,-4 0,5 0,-1 0,-1 2,3-1,-3 1,3-2,5 0,0 0,6 0,-2-3,3 3,-6-3,1 3,-6-3,0 2,-3-2,-2 3,1-2,0 1,0-1,1-1,-3 3,5-3,-3 3,3 0,-2 0,-1 0,0 0,-3-2,4 1,-1-1,-1 2,2-2,-4 1,4-1,-2 2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11T00:12:19.030"/>
    </inkml:context>
    <inkml:brush xml:id="br0">
      <inkml:brushProperty name="width" value="0.2" units="cm"/>
      <inkml:brushProperty name="height" value="0.4" units="cm"/>
      <inkml:brushProperty name="color" value="#FF8517"/>
      <inkml:brushProperty name="tip" value="rectangle"/>
      <inkml:brushProperty name="rasterOp" value="maskPen"/>
    </inkml:brush>
  </inkml:definitions>
  <inkml:trace contextRef="#ctx0" brushRef="#br0">1 1,'59'4,"3"1,14 4,16 0,-5-4,-35 0,0-1,22 1,1 0,-22-1,-6-4,-11 0,-9 0,-9 0,-6 0,-2 0,-2 0,5 0,0 0,4 3,-3-3,3 3,-5-3,2 0,-3 0,-2 0,3 2,-4-1,4 3,-2-1,0 2,0 0,0-2,0 4,0-6,0 3,0 1,4-4,1 3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11T00:11:37.664"/>
    </inkml:context>
    <inkml:brush xml:id="br0">
      <inkml:brushProperty name="width" value="0.2" units="cm"/>
      <inkml:brushProperty name="height" value="0.4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 0,'50'2,"1"1,3 1,0 2,-4-1,0 1,3 4,0-1,39 2,-40-2,0 1,42 1,-41-4,-1 0,34 3,-14-5,-20 2,-19-6,-7 2,-11-3,2 3,-2-3,7 3,-3-3,7 0,-7 0,3 0,-7 0,2 0,-8 0,2 0,-1 0,-2 0,5 0,-3 0,8 0,2 0,6 0,1 0,-5 0,0 0,-4 0,-3-2,0 1,-7-2,2 3,0 0,0 0,3 0,-3 0,0 0,2 0,1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11T12:30:30.577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72,'62'-4,"-6"-1,-7 0,-6 2,0-1,-3 0,13-1,-8-6,10 6,-11-3,-5 1,-7 6,-7-2,-5 3,-5-3,0 3,-5-3,7 3,-7 0,13 0,-6 0,6 0,-4 0,4 0,-2 0,2 0,-4 0,1 0,-1 0,4 0,-2 0,2 0,-4 0,1 0,-1 0,0 0,1 0,-1 0,1 0,-5 0,-2 0,-2 0,-3 0,3 0,0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11T00:11:48.509"/>
    </inkml:context>
    <inkml:brush xml:id="br0">
      <inkml:brushProperty name="width" value="0.2" units="cm"/>
      <inkml:brushProperty name="height" value="0.4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1226 1,'-54'0,"-6"3,-5 2,0 4,2-1,-13 1,19-4,-23 3,26-7,-9 7,15-8,6 4,15-4,5 3,7-3,-2 3,5-3,-6 0,6 0,-2 0,0 3,2-2,-2 1,3-2,-1 0,1 0,0 0,0 3,-2-3,1 3,1-3,-2 0,4 0,-1 0,-9 0,6 0,-7 0,2 0,3 0,-3 0,3-3,0 3,4-3,0 3,-2-2,4 1,-4-1,5 2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11T00:11:59.859"/>
    </inkml:context>
    <inkml:brush xml:id="br0">
      <inkml:brushProperty name="width" value="0.2" units="cm"/>
      <inkml:brushProperty name="height" value="0.4" units="cm"/>
      <inkml:brushProperty name="color" value="#FF8517"/>
      <inkml:brushProperty name="tip" value="rectangle"/>
      <inkml:brushProperty name="rasterOp" value="maskPen"/>
    </inkml:brush>
  </inkml:definitions>
  <inkml:trace contextRef="#ctx0" brushRef="#br0">1 1,'38'10,"0"1,-6 0,-5-1,-5-4,-4 0,0 0,-3-3,-1 3,-5-6,0 5,1-2,4-1,2 1,-4-1,1-2,-2 3,-2-3,5 0,-3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11T00:12:06.599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1,'40'0,"-4"3,-18-3,0 3,4-3,-3 3,3-3,0 6,14-5,3 5,12-5,0 6,7-6,-4 2,8-3,-9 4,-1-3,5 3,-15-4,0 3,-15-3,-5 3,-7-3,-4 0,-1 0,0 0,4 0,0 0,3 0,-5 0,5 0,2 0,0 0,7 0,-3 0,3 0,-3 3,2-2,-9 1,5-2,-9 0,2 3,0-3,-2 3,6-3,-3 0,3 3,0-3,-3 3,3-3,-7 2,1-1,-2 1,-2-2,5 0,-3 0,10 3,-13-3,5 2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11T01:39:34.198"/>
    </inkml:context>
    <inkml:brush xml:id="br0">
      <inkml:brushProperty name="width" value="0.2" units="cm"/>
      <inkml:brushProperty name="height" value="0.4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1707 1,'-74'0,"-8"0,6 5,-22-4,41 1,-1 1,-4-3,-1 0,1 2,0 1,0-3,1 1,7 2,2-1,-34-2,1 0,22 4,-4-3,7 4,12-2,6-2,11 6,5-6,9 5,0-6,7 3,1-3,-2 3,-2-3,-2 3,-1-3,6 0,1 0,-2 0,2 0,-3 0,1 0,2 0,-6 0,5 0,-2 0,3 0,0 0,-3 0,0 0,3 0,0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11T01:39:39.766"/>
    </inkml:context>
    <inkml:brush xml:id="br0">
      <inkml:brushProperty name="width" value="0.2" units="cm"/>
      <inkml:brushProperty name="height" value="0.4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1 0,'57'0,"-1"0,-1 0,2 0,5 0,8 0,-29 0,17 0,-16 0,1 0,4 0,-6 0,12 0,-3 0,15 0,-15 0,8 0,-10 0,0 0,-1 0,-11 0,-4 0,-11 0,-4 0,-8 0,0 0,-3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12T02:24:11.066"/>
    </inkml:context>
    <inkml:brush xml:id="br0">
      <inkml:brushProperty name="width" value="0.2" units="cm"/>
      <inkml:brushProperty name="height" value="0.4" units="cm"/>
      <inkml:brushProperty name="color" value="#D9AEFF"/>
      <inkml:brushProperty name="tip" value="rectangle"/>
      <inkml:brushProperty name="rasterOp" value="maskPen"/>
    </inkml:brush>
  </inkml:definitions>
  <inkml:trace contextRef="#ctx0" brushRef="#br0">1 0,'78'3,"0"0,19-2,10 1,-12-1,-24-1,-1 0,21 0,13 0,-6 0,-25 0,-4 0,-1 0,29 0,2 0,-17 0,2 0,-6 0,-4 0,-2 0,25 0,0 0,-24 0,-2 0,8 0,0 0,6 0,-2 0,-20 0,-2 0,8 0,-3 0,-13 0,-3 0,43 0,-24 3,7-2,-20 7,4-8,3 8,-1-7,4 3,5 0,2 1,8 5,-1-5,11-1,-9-4,18 0,-49 0,1 0,-1 3,1-1,2-2,1 1,-4 1,0 1,0-3,-1 0,45 0,-19-4,0 3,-15-2,18 3,-11 0,-2 0,-8 0,-3 0,-1 0,4 0,-9 0,9 0,-4 0,11 4,-4-3,10 3,-10-4,16 4,-8-3,4 3,-2-4,-16 0,9 0,-15 0,4 0,-6 0,-8 0,-3 0,-9 3,-6-2,0 2,-8-3,1 0,-2-3,-1 3,3-3,-2 3,1 0,-4-2,2 1,0-1,-2 2,3-2,3 1,-3-1,8 2,-4 0,6 0,-2 0,10 3,-1-2,8 5,0-5,-4 5,2-2,-2 4,0-4,-6-1,-10-3,-8 0,-7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12T02:24:15.836"/>
    </inkml:context>
    <inkml:brush xml:id="br0">
      <inkml:brushProperty name="width" value="0.2" units="cm"/>
      <inkml:brushProperty name="height" value="0.4" units="cm"/>
      <inkml:brushProperty name="color" value="#D9AEFF"/>
      <inkml:brushProperty name="tip" value="rectangle"/>
      <inkml:brushProperty name="rasterOp" value="maskPen"/>
    </inkml:brush>
  </inkml:definitions>
  <inkml:trace contextRef="#ctx0" brushRef="#br0">1 1,'41'20,"4"-3,-20-5,7-4,21 16,-10-10,22 16,-12-13,-4 6,3-2,-4-1,17 1,-26-6,18-2,-33-1,4-1,-5-1,-5 2,-2-6,-1 6,-4-4,0 4,4 0,-2 3,2-3,-3 6,4-2,-3 3,3 1,-3 2,-1-5,1 5,-4-7,3 8,-5-7,6 6,-7-7,3 1,-3 2,0-3,0 4,1 3,0 6,0 1,0 2,-1-4,2 5,-2-4,-2 4,3-1,-3-2,3 6,-3-2,2 0,-5 2,2-2,-3 0,0-2,0-7,0 2,0-3,0 5,-3-5,2 4,-2-4,3 4,0 1,0-1,0 4,0-2,-3 6,2-6,-2 7,3-8,0 8,0-12,0 7,0-11,0 2,0-3,0 0,0 3,0-2,0 6,0-2,0 3,0-4,0 0,0-4,0-1,0-5,0-2,0 13,3 5,2 14,-1 9,-1 3,1 11,-3 7,7-12,-7 3,2-15,1 4,-4-10,4-6,-4-9,0-2,0-6,0 2,0-3,0-3,0 1,0-1,0 3,-3-1,2-2,-1 2,-1-3,2 8,-2-3,0 6,2 2,-5 4,2 1,-3 3,0-4,-1 5,-2 0,1 0,2-4,-2-2,4-4,-9 5,7-4,-7 4,7-5,-6 0,5-3,-1-2,-1 1,3-3,-3 2,4 1,-3-4,1 8,-1-8,2 4,-2-4,2 3,-2 2,-1-1,3 3,-5-6,1 6,1-2,-2-4,2 6,0-10,-6 11,4-3,-9 5,7-5,-7 8,3-3,0 3,-4 4,-1 3,-1-4,0 7,3-8,5-1,-1-2,-1-3,4-4,-3 0,8-9,0 0,3-4,1-2,-1 1,1-2,-2 2,-2 1,-5 1,1-1,-1 1,2-1,1 1,-1-1,1-2,-1-1,1-2,2-1,-2 4,2-3,-5 2,1-2,-1 2,-1-1,3 1,-6-1,5-2,-5 1,6 0,-3 3,7-3,-3-1,3 2,-1-3,-3 1,3-3,-4-2,3 0,-1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11T00:12:57.415"/>
    </inkml:context>
    <inkml:brush xml:id="br0">
      <inkml:brushProperty name="width" value="0.2" units="cm"/>
      <inkml:brushProperty name="height" value="0.4" units="cm"/>
      <inkml:brushProperty name="color" value="#FF8517"/>
      <inkml:brushProperty name="tip" value="rectangle"/>
      <inkml:brushProperty name="rasterOp" value="maskPen"/>
    </inkml:brush>
  </inkml:definitions>
  <inkml:trace contextRef="#ctx0" brushRef="#br0">1 18,'66'0,"6"0,13-4,0 3,0-3,-15 4,-7 0,-10-4,-6 3,-11-2,-12 3,-7 0,-5 0,-4 0,5 0,0 0,9 0,0 0,5 0,8 0,-6 0,10 3,-3-2,-3 2,2-3,-12 0,-1 0,-10 0,2 0,-7 0,4 0,1 0,-4 0,6 0,-5 0,3 0,-2 0,0 0,2 0,-1 0,1 0,-2 0,0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11T00:13:05.730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59,'60'0,"-7"-3,35 2,-8-7,18 2,-22-3,10 0,-31 1,9 2,-21 3,-8 3,-15-3,-2 3,-10-3,2 3,3 0,1 0,3 0,4 0,-5 0,9 0,-2 0,3 0,1 3,-4-2,-1 2,-4-1,-3-1,-1 2,-3-3,-3 2,4-1,-3 1,3-2,-2 0,1 0,1 0,-3 0,3 0,-2 2,-4 6,1 3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11T00:24:13.566"/>
    </inkml:context>
    <inkml:brush xml:id="br0">
      <inkml:brushProperty name="width" value="0.2" units="cm"/>
      <inkml:brushProperty name="height" value="0.4" units="cm"/>
      <inkml:brushProperty name="color" value="#FF2500"/>
      <inkml:brushProperty name="tip" value="rectangle"/>
      <inkml:brushProperty name="rasterOp" value="maskPen"/>
    </inkml:brush>
  </inkml:definitions>
  <inkml:trace contextRef="#ctx0" brushRef="#br0">93 0,'38'0,"-4"3,6-2,2 5,11-5,-6 6,14-2,-21 2,16-2,-20-2,1-3,-7 3,-7-2,-1 1,-10-2,-1 0,-1 0,-1 0,6 0,-6 0,3 0,-2 0,-1 3,8-3,-8 5,7-4,-5 3,-2-3,3 4,-6 0,3 3,-3 6,-3-2,-1 4,0-8,-1 2,1 1,0-2,-1 3,1-3,0 1,-1 1,1-1,-4 0,-11 0,3-2,-9 0,11-5,-6 2,2-4,-6 2,-1-1,1-1,-4 2,3-3,-6 0,-2 3,-1-2,1 2,5-1,4-1,0 2,-1-3,4 0,-2 0,5 0,-6 0,6 0,-5 0,2 0,-3 0,-4 0,3 0,-7 0,7 0,-7 0,7 0,-3 0,7 0,-2 0,7 0,-3 0,4 0,-1 0,-3 2,2-1,0 1,-6 1,7 0,-11 3,9 0,-6 0,9-1,-4 1,7-1,-2 2,5 6,1-2,2 1,0 1,0-4,2 4,7-5,0 0,5 0,-3-2,0 2,0-2,4 2,-4-1,7 4,-3-4,3 1,0 1,0-2,1 2,-1-3,4-3,-3 2,2-1,-2-1,-1 0,0-3,-3 0,-1 0,-3 0,0 0,0 0,3 0,-5 0,10 0,-12 0,18-3,-15 2,11-5,-6 6,3-6,-3 6,2-3,-5 3,2-3,-3 3,-2-3,3 3,-3 0,6-2,-6 1,3-1,-3 2,2 0,3-3,-2 2,2-2,-3 3,0-2,0 1,-1-1,0 2,0 0,2 0,-1 0,1 0,-2-2,0-1,0-5,0 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11T12:31:01.696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24,'46'0,"1"3,2 2,6-1,20 9,18-10,-41 3,3 1,9-3,0-1,-9 0,-1 0,0 0,-1-1,35-2,-7 0,-11 0,-1 0,-20 0,-10-3,-14 2,-6-2,-10 3,-1 0,5-3,-6 3,8-3,-6 3,5 0,6 0,14 0,1-3,12-1,-7-1,8-2,-4 2,0 1,-1-3,-9 6,-6-5,-4 5,-5-2,-3 0,3 3,-4-3,1 3,0 0,-1 0,-3 0,7 0,-6 0,2 0,0 0,-3 0,4-3,-5 3,-2-3,2 3,-2 0,3 0,0 0,-3 0,4 0,-4 0,1 0,6-3,-6 3,7-3,-2 3,1 0,0 0,-1 0,-3-3,-3 3,4-3,-2 3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11T00:24:25.244"/>
    </inkml:context>
    <inkml:brush xml:id="br0">
      <inkml:brushProperty name="width" value="0.2" units="cm"/>
      <inkml:brushProperty name="height" value="0.4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 1,'43'0,"11"4,-5-4,13 4,-15-4,10 0,-5 0,1 0,-7 0,-5 0,-6 0,1 0,0 0,0 0,-5 0,4 0,1 0,-3 0,11 0,-7 0,5 0,-2 0,-8 0,3 0,-8 0,0 0,-5-2,0 1,-6-2,8 3,-4 0,3 0,2 3,-2-2,0 2,2-3,-6 0,7 0,-7 0,11 3,-10-2,6 2,-11-3,-1 0,-3 0,-3 0,4 0,-1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11T00:25:08.027"/>
    </inkml:context>
    <inkml:brush xml:id="br0">
      <inkml:brushProperty name="width" value="0.2" units="cm"/>
      <inkml:brushProperty name="height" value="0.4" units="cm"/>
      <inkml:brushProperty name="color" value="#D9AEFF"/>
      <inkml:brushProperty name="tip" value="rectangle"/>
      <inkml:brushProperty name="rasterOp" value="maskPen"/>
    </inkml:brush>
  </inkml:definitions>
  <inkml:trace contextRef="#ctx0" brushRef="#br0">1 0,'74'5,"-10"2,-28-6,-9 5,-5-3,-4 3,0-2,13 5,3-4,12 10,17-10,-8 6,5-7,-5 0,-7-1,4-3,-5 0,-11 3,-5-2,-12 2,-1-3,-10 0,2 0,1 2,2-1,4 1,0 0,5-1,1 5,3-6,-6 3,5 0,-12-2,2 2,-8-3,3 0,0 2,1-1,4 1,-6-2,3 0,1-2,-5-1,3 0,7-2,-10 4,10-2,-10 3,3 0,0 0,2 0,-4 0,1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11T00:23:53.215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0,'43'8,"1"6,-3-5,4 9,-12-10,11 3,10-4,-4 1,9-3,-19 2,-4-6,-5 2,0-3,-5 0,-6 0,-2-3,-7 3,0-3,-1 3,1-2,0 1,3-1,1 2,0 0,3 0,-7 0,4 0,-4 0,3 0,-2 0,2 0,0 0,5 0,12 0,-2 3,10-3,-7 3,0-3,-2 0,-3 3,-8-2,-1 2,-7-3,-2 0,3 0,-2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11T00:24:00.887"/>
    </inkml:context>
    <inkml:brush xml:id="br0">
      <inkml:brushProperty name="width" value="0.2" units="cm"/>
      <inkml:brushProperty name="height" value="0.4" units="cm"/>
      <inkml:brushProperty name="color" value="#FF8517"/>
      <inkml:brushProperty name="tip" value="rectangle"/>
      <inkml:brushProperty name="rasterOp" value="maskPen"/>
    </inkml:brush>
  </inkml:definitions>
  <inkml:trace contextRef="#ctx0" brushRef="#br0">0 1,'69'4,"-8"3,1-6,4 6,18-2,-5 1,4-2,-13-4,-5 0,16 0,-28 0,15 0,-35 0,-2 0,-5 0,-10 0,-1 0,-7 0,1 0,2 0,2 0,-3 0,1 0,-2 0,3 0,-2 2,0-1,0 1,0 0,0-1,0 1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11T00:24:28.236"/>
    </inkml:context>
    <inkml:brush xml:id="br0">
      <inkml:brushProperty name="width" value="0.2" units="cm"/>
      <inkml:brushProperty name="height" value="0.4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0 1,'54'3,"-4"-2,-8 6,-6-7,-10 6,9-5,-2 5,23-1,-17-1,22 3,-18-2,13-1,-13 0,7-1,-13-2,3 5,-8-5,-1 2,-9-3,-3 0,-7 0,-5 0,5 0,-3 0,6 0,-2 0,-1 3,6-3,-3 3,0-3,-1 0,-6 0,2 0,-2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11T00:25:23.417"/>
    </inkml:context>
    <inkml:brush xml:id="br0">
      <inkml:brushProperty name="width" value="0.2" units="cm"/>
      <inkml:brushProperty name="height" value="0.4" units="cm"/>
      <inkml:brushProperty name="color" value="#D9AEFF"/>
      <inkml:brushProperty name="tip" value="rectangle"/>
      <inkml:brushProperty name="rasterOp" value="maskPen"/>
    </inkml:brush>
  </inkml:definitions>
  <inkml:trace contextRef="#ctx0" brushRef="#br0">0 77,'54'0,"6"0,18 0,-5 0,-19 0,2 0,-1 0,2 0,26-6,2 0,-17 5,-2-1,9-6,-2 0,-19 7,-3 1,43-9,-8 5,-11-2,-16 3,4 3,0 0,-14-3,24 2,-36-2,34 3,-35 0,30 0,-26 0,20 0,-21-4,16 4,-17-4,7 4,-9 0,5 0,0 0,1 0,-2 0,0-3,13 2,-5-2,5 3,-8 0,-4 0,5 0,0 0,6 0,-10 0,4 3,-10-2,-5 5,4-6,-8 3,4-3,0 0,-4 3,8-2,-8 2,4-3,-5 0,1 3,-1-2,0 2,1-3,-1 0,-3 0,3 0,-4 0,5 0,-1 3,1-3,-1 3,5 0,0-2,15 2,-12-3,10 0,-8 0,1 0,4 0,-6 0,-3 3,3-2,-8 2,8-3,-8 3,4-2,-5 4,5-4,-3 5,2-5,-7 4,2-4,-6 2,3-3,0 0,-3 2,3-1,-4 2,0-3,1 0,2 0,-1 2,5-1,-6 2,7 0,-7-2,3 1,-7-2,-1 3,-6-2,2 1,0-2,1 0,4 2,-4-1,5 1,3-2,4 0,-1 0,0 3,-4-3,-3 3,-3-3,-2 0,-2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11T00:25:32.586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1580,'31'-6,"-3"-2,3 3,-2-1,11-2,1 1,-4 3,-1-3,-5 4,-5-4,0 3,-6-1,-2 4,-7-1,-3 2,7 0,-8 0,8-5,-4 3,1-5,2 6,-3-4,4 5,-4-5,7 4,-3-4,3 4,0-1,0-1,1 2,-1-2,-3 1,2 1,-5-4,2 5,0-6,-2 6,3-5,-1 4,-2-2,5 1,-2-2,3 1,4-3,5 2,0-2,8-2,-7 2,6-5,-6 4,2-3,-3 3,-4 1,-5 0,-4 0,-5 3,1-2,0 4,0-5,0 2,0-6,-1 2,8-4,3-1,3 0,2 3,-1-5,-1 6,0-6,-8 8,-1-1,-6 2,0 1,2 0,-2 0,2-3,0 0,7-8,-1 0,12-6,-7 2,3 0,-1-1,-2 1,2 3,-7 2,-1 0,-7 3,3-2,-2-1,0 0,2 3,-4-5,3 7,-3-4,1 3,-2-3,2 2,-2-3,2 1,-2 2,0-2,2 0,-2 2,3-3,-3 1,3-5,-3 0,3 0,0 5,-3 0,2 2,-2-3,-1 4,1 0,-3 0,2 3,-2-8,-1 7,3-8,-4 9,1-9,1 7,-3-12,6 7,-3-7,1 3,2-6,-6 6,3 0,0 1,-2 6,1 1,0 1,-1-1,3 3,0-12,1 10,2-11,-2 6,-1-7,1 3,-2 0,3 5,0 2,-3 1,1 3,-1-5,0 4,0-2,2-10,-4 12,7-13,-8 16,5-4,-2 0,2-4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12T02:29:10.812"/>
    </inkml:context>
    <inkml:brush xml:id="br0">
      <inkml:brushProperty name="width" value="0.2" units="cm"/>
      <inkml:brushProperty name="height" value="0.4" units="cm"/>
      <inkml:brushProperty name="color" value="#D9AEFF"/>
      <inkml:brushProperty name="tip" value="rectangle"/>
      <inkml:brushProperty name="rasterOp" value="maskPen"/>
    </inkml:brush>
  </inkml:definitions>
  <inkml:trace contextRef="#ctx0" brushRef="#br0">0 46,'51'0,"-1"0,2 0,8 0,7 0,5 0,1 0,-12-4,9-1,-20 1,14-4,-4 7,-4-7,2 8,-15-4,3 4,-12 0,7 0,-13 0,0 0,-6 0,1 0,-7 0,6 0,-6 0,-1 0,3 0,1 0,1 0,6 3,-2-2,3 2,0-3,5 0,-4 3,8-2,-3 2,-1-3,4 0,-8 3,4-3,-1 3,-6-3,6 0,-8 0,4 0,1 0,-1 0,0 0,5 0,-4 0,8 0,-8 0,8 0,-3 0,3 0,11 0,-12 0,27-4,-25 3,25-3,-17 4,18 0,-12 0,13 0,-4 0,0 0,-4 0,6 0,-11 0,14 0,7 0,-10-3,16 2,-18-3,11 4,-20-3,12 2,-19-3,9 4,-10-3,3 2,-8-2,0 3,-3 0,-6 0,2 0,-3 0,3 0,-3 0,8 0,-3 0,9 0,6 0,1 0,9 0,2 0,0 0,11 0,2 0,1 0,11 0,-11 0,11 0,-5 0,7 0,-7 4,5-3,-22 3,19-4,-30 0,24 0,-20 0,9 0,-20 0,6 0,-18 0,9 0,-5 0,10 0,-16 0,30 0,-28 3,24-2,-9 2,12 1,1-3,10 3,-4 0,5-3,-11 3,3-4,-4 0,-9 0,12 4,-24 0,13 1,-14-2,-1-3,-1 0,-8 3,8-2,-7 2,2 0,1-2,-4 5,0-6,-2 4,-6-2,2-1,-3 2,4-3,-4 0,4 0,-1 0,2 0,-1 0,0 3,-4-3,-4 3,0-3,-4 0,-2 0,4 0,-5 0,6 0,-4 0,0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13T00:41:05.391"/>
    </inkml:context>
    <inkml:brush xml:id="br0">
      <inkml:brushProperty name="width" value="0.2" units="cm"/>
      <inkml:brushProperty name="height" value="0.4" units="cm"/>
      <inkml:brushProperty name="color" value="#FF8517"/>
      <inkml:brushProperty name="tip" value="rectangle"/>
      <inkml:brushProperty name="rasterOp" value="maskPen"/>
    </inkml:brush>
  </inkml:definitions>
  <inkml:trace contextRef="#ctx0" brushRef="#br0">1 275,'0'-28,"0"5,0 15,0 1,0-6,0 4,0-5,6 4,-4 2,7-3,-8 1,2 2,-3-5,0 5,0-6,0 3,3 0,-2 0,2 1,-3-1,0 0,0-3,0 3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11T01:08:48.815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1,'65'8,"-3"0,-1 0,13 1,14 0,8 0,-1 1,-8-5,-13-1,-1-4,-16 0,7 0,-17 0,7 0,-5 0,-8 0,12 0,-16 0,10 0,-11 0,2 0,1 0,5 0,-7 0,6 3,-13-2,0 2,0-3,-9 0,-3 2,-4-1,-6 1,4-2,-4 2,5-1,0 3,1-3,0 1,3-2,-6 3,6-3,-3 3,1-3,1 0,-4 0,1 2,-2-1,2 1,2-2,-1 0,6 0,-1 0,10 0,6 0,-4 0,7 0,-8 0,0 0,0 0,-12-2,-1 1,-6-1,-3 2,4 0,-2 0,0 0,3 0,-4 0,3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10T23:07:00.866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39,'43'0,"0"0,-6 3,-5-2,7 2,-8-1,9-1,-9 5,-6-6,1 6,2-6,-6 3,12-3,-13 0,10 0,-7-3,7 3,-3-6,4 6,-4-3,3 3,-7 0,0 0,-5 0,-3 0,-5 0,-1 0,0 0,0 0,10 0,-4-3,14 0,-8-1,13-1,-7 1,0 1,-1-3,-3 3,-7-3,-1 3,-6 1,-3 2,6-2,-5 1,7-3,-6 4,1-3,2 3,-4 0,4 0,-1 2,1 1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11T01:08:55.329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1,'69'0,"-5"3,2-2,8 7,8-3,-32-3,1 1,45 6,-45-9,-1 1,32 3,-3-4,1 0,-10-4,9 3,-12-3,-15 1,7 3,-19-3,9 3,-9 0,-5 0,-6 2,-4-1,1 5,-1-6,0 3,-3 0,-1-3,0 6,-6-6,2 3,-9-1,2-1,1 3,-2-3,4 3,-3-3,-2 1,1-2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11T01:08:57.939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54,'82'0,"3"-4,-5-1,2-4,-11 4,-1-3,-7 3,0 0,3 1,-20 4,12-3,-11 2,14-3,-6 4,5 0,-8 0,12 0,-17 0,12 0,-13 0,13 0,-21 0,10 0,-22 0,0 0,-5 0,-7 0,-3 0,-1 0,0 0,3 0,4 2,4-1,4 2,2-1,6-1,-7 5,3-6,-7 6,-1-6,-7 3,-3-3,-1 0,-1 2,2-1,0 1,-1-2,0 0,4 0,-5 0,5 0,-7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11T01:09:17.604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37,'58'0,"10"4,14-3,-20 1,4 0,8-2,1 0,-4 0,0 0,10 0,0 0,-6-6,-1 0,-3 5,1 0,7-5,-1 1,-18 2,-2 1,-2-1,0 0,-5 1,0-1,41-1,-26 4,5 0,-21 0,1 0,-7 3,4-3,-19 3,5-3,-16 3,-4-2,3 1,-6-2,3 0,-1 3,2-3,-1 3,6 0,-5-3,6 3,-3-3,2 0,-1 0,2 0,-4 0,0 0,1 0,-1 0,0 0,1 0,-1 3,1-3,-1 3,0-3,4 0,1 0,0 3,-1-3,-4 3,-3-3,-3 2,-1-2,-1 5,9-5,-2 5,17-4,-1-2,8 0,-1-5,-5 5,-4-2,-4 0,-8 3,-5-3,-5 3,0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11T00:01:50.128"/>
    </inkml:context>
    <inkml:brush xml:id="br0">
      <inkml:brushProperty name="width" value="0.2" units="cm"/>
      <inkml:brushProperty name="height" value="0.4" units="cm"/>
      <inkml:brushProperty name="color" value="#EF0C4D"/>
      <inkml:brushProperty name="tip" value="rectangle"/>
      <inkml:brushProperty name="rasterOp" value="maskPen"/>
    </inkml:brush>
  </inkml:definitions>
  <inkml:trace contextRef="#ctx0" brushRef="#br0">104 75,'65'13,"-6"1,-16 3,-2-4,-13-2,8-2,-9-2,4 1,-3-1,-2 1,-9-1,0-3,-7-1,-1-3,3 0,-1 3,5-3,-3 3,0 0,0-2,0 2,-3 0,5-3,-7 6,7-6,-3 6,-1-5,1 1,-4 1,-26 9,-1-2,-27 10,9-11,-5 3,10-4,-15 5,17-4,-7 0,19-3,-2-5,9 4,-3-4,6 1,45-2,-18 0,39 0,-26 0,-1 0,1 0,-1 0,1 0,-5 0,-5 0,-5 0,-4 0,-3-2,2 1,-11-15,1 6,-17-16,0 11,-9-12,2 10,-3-10,-2 6,6-2,-6 3,13 3,-3 3,3 4,1 0,0 3,0 1,3-1,-7-3,3 6,-4-8,1 7,-5-5,3 3,-7-1,8 4,-3-2,7 5,-7-2,7 3,-7 0,7 0,-7 0,7 0,-3 0,7 0,-2 0,1 0,-2 0,3 2,-2 2,5 2,-8 0,7 0,-4 1,4 1,4-1,-5 7,8-6,-4 7,4-6,-2 4,3 0,0-3,0 2,0-2,0 3,0 0,0 1,2-4,2 2,2-5,4 2,-3 0,2-2,4 3,-2-1,3-1,-2 1,-2-5,7 2,-3-3,3 4,-4-3,4 2,1-5,4 2,-5-3,4 0,-3 3,0-2,3 2,-7-3,3 0,0 0,-3-3,3 3,-7-6,2 5,-2-4,3 4,0-2,0 0,1 2,-1-5,0 6,0-6,-3 5,2-5,-5 3,4 0,-2-3,0 5,3-9,-9 5,5-6,-2 2,1 2,-1-4,-3 1,-3-2,0 2,0-2,0 3,-6-3,5 2,-7-1,4 4,22 1,-9 6,19 1,-18 2,0-3,1 0,1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11T00:08:59.780"/>
    </inkml:context>
    <inkml:brush xml:id="br0">
      <inkml:brushProperty name="width" value="0.2" units="cm"/>
      <inkml:brushProperty name="height" value="0.4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0 81,'64'0,"11"0,-20 0,-3 0,2 0,21 0,21-5,0 4,-37-8,30 8,-29-9,13 4,-17-5,8 5,-25-3,0 4,-2 0,-10 1,5 4,-6-4,-4 3,3-3,-4 4,11 0,-5 0,16 0,-14 0,8 0,-11 0,1 0,-6 0,-4 0,-6 0,-4 0,7 4,-5-3,6 2,0 1,-2-3,8 3,-1 0,27-3,-9 7,20-7,-20 7,0-7,0 4,-5-2,-6-2,-2 3,-12-4,3 0,-9 0,0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11T00:09:19.366"/>
    </inkml:context>
    <inkml:brush xml:id="br0">
      <inkml:brushProperty name="width" value="0.2" units="cm"/>
      <inkml:brushProperty name="height" value="0.4" units="cm"/>
      <inkml:brushProperty name="color" value="#FF8517"/>
      <inkml:brushProperty name="tip" value="rectangle"/>
      <inkml:brushProperty name="rasterOp" value="maskPen"/>
    </inkml:brush>
  </inkml:definitions>
  <inkml:trace contextRef="#ctx0" brushRef="#br0">1230 11,'-40'0,"4"0,4 0,-1 0,-5-5,0 4,0-3,5 4,1 0,1 0,-2 0,-11 0,4 0,-17 0,10 0,-11 0,-8 0,17 0,-15 5,25-4,0 3,12 0,2-3,11 2,-1-3,7 0,-2 0,-2 0,0 0,-7 0,1 0,-9 0,1 0,4 0,-3 0,8 0,-3 0,7 0,2 0,1-3,-2-1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10T23:07:09.753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0,'43'3,"4"1,-5 6,8-2,-8 2,13-3,3 4,-4 1,6 0,-18-2,4-3,-13-4,-8 3,-7-6,-7 2,2 1,-1-3,1 5,4-5,6 3,-2-3,9 0,-5 0,2 0,-4 0,-3-3,-3 3,-7-3,-1 3,-2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DB68CE-0943-194F-9900-D472E666525E}" type="datetimeFigureOut">
              <a:rPr lang="en-US" smtClean="0"/>
              <a:t>3/13/19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C5BE5F-E206-1C43-BE41-4F0E8E2E70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3587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Good morning prof Vo Van Toi, and the </a:t>
            </a:r>
            <a:r>
              <a:rPr lang="en-US" dirty="0" err="1"/>
              <a:t>comitee</a:t>
            </a:r>
            <a:endParaRPr lang="en-US" dirty="0"/>
          </a:p>
          <a:p>
            <a:r>
              <a:rPr lang="en-US" dirty="0"/>
              <a:t>Thanks for your attending in the defend of my thesis</a:t>
            </a:r>
          </a:p>
          <a:p>
            <a:r>
              <a:rPr lang="en-US" dirty="0"/>
              <a:t>45s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C5BE5F-E206-1C43-BE41-4F0E8E2E706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3032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Toward 2018, …</a:t>
            </a:r>
          </a:p>
          <a:p>
            <a:r>
              <a:rPr lang="en-US" dirty="0"/>
              <a:t>Global branch look at the whole image than produce an activation heatmap</a:t>
            </a:r>
          </a:p>
          <a:p>
            <a:r>
              <a:rPr lang="en-US" dirty="0"/>
              <a:t>From the heatmap, they cut only the ROI and run through the local branch to extract features</a:t>
            </a:r>
          </a:p>
          <a:p>
            <a:r>
              <a:rPr lang="en-US" dirty="0"/>
              <a:t>Then they fuse the of local and global features for final prediction</a:t>
            </a:r>
          </a:p>
          <a:p>
            <a:r>
              <a:rPr lang="en-US" dirty="0"/>
              <a:t>Their main contribution is  implicit… However it is unknown if their approach is applicable to other biomedical tasks.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C5BE5F-E206-1C43-BE41-4F0E8E2E706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5419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Inspiration from Guan result ..</a:t>
            </a:r>
          </a:p>
          <a:p>
            <a:r>
              <a:rPr lang="en-US" dirty="0"/>
              <a:t>5min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C5BE5F-E206-1C43-BE41-4F0E8E2E706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3623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used a 2 stage model </a:t>
            </a:r>
          </a:p>
          <a:p>
            <a:r>
              <a:rPr lang="en-US" dirty="0"/>
              <a:t>The 1st stage I perform lung segmentation to cut out the lung region as the input </a:t>
            </a:r>
            <a:r>
              <a:rPr lang="en-US" dirty="0" err="1"/>
              <a:t>forthe</a:t>
            </a:r>
            <a:r>
              <a:rPr lang="en-US" dirty="0"/>
              <a:t> feature extractor  in the 2</a:t>
            </a:r>
            <a:r>
              <a:rPr lang="en-US" baseline="30000" dirty="0"/>
              <a:t>nd</a:t>
            </a:r>
            <a:r>
              <a:rPr lang="en-US" dirty="0"/>
              <a:t> stage</a:t>
            </a:r>
          </a:p>
          <a:p>
            <a:r>
              <a:rPr lang="en-US" dirty="0"/>
              <a:t>My main contribution is provide an explicit attention mechanism using lung segmentation</a:t>
            </a:r>
          </a:p>
          <a:p>
            <a:r>
              <a:rPr lang="en-US" dirty="0"/>
              <a:t>I also use Class Ac… Map to visualize the result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C5BE5F-E206-1C43-BE41-4F0E8E2E706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1034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main dataset is </a:t>
            </a:r>
          </a:p>
          <a:p>
            <a:r>
              <a:rPr lang="en-US" dirty="0"/>
              <a:t>CXRs from ... patients</a:t>
            </a:r>
          </a:p>
          <a:p>
            <a:r>
              <a:rPr lang="en-US" dirty="0"/>
              <a:t>Divide to 70%, … for training, validate, and testing respectively</a:t>
            </a:r>
          </a:p>
          <a:p>
            <a:r>
              <a:rPr lang="en-US" dirty="0"/>
              <a:t>For lung segmentation, we use nearly 400 images  combine from 2 dataset …</a:t>
            </a:r>
          </a:p>
          <a:p>
            <a:r>
              <a:rPr lang="en-US" dirty="0"/>
              <a:t>I also divide training, </a:t>
            </a:r>
            <a:r>
              <a:rPr lang="en-US" dirty="0" err="1"/>
              <a:t>val</a:t>
            </a:r>
            <a:r>
              <a:rPr lang="en-US" dirty="0"/>
              <a:t>, test into 70, 10 and 20%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C5BE5F-E206-1C43-BE41-4F0E8E2E706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1746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Before looking at the model, let explicitly introduce the </a:t>
            </a:r>
            <a:r>
              <a:rPr lang="en-US" dirty="0" err="1"/>
              <a:t>Convo</a:t>
            </a:r>
            <a:r>
              <a:rPr lang="en-US" dirty="0"/>
              <a:t> … also know as CNN</a:t>
            </a:r>
          </a:p>
          <a:p>
            <a:r>
              <a:rPr lang="en-US" dirty="0"/>
              <a:t>In traditional machine, researchers use hand crafted features that requires domain knowledge to design.</a:t>
            </a:r>
          </a:p>
          <a:p>
            <a:r>
              <a:rPr lang="en-US" dirty="0"/>
              <a:t>However, CNN use convolutional filter to extract the feature and the feature weights</a:t>
            </a:r>
          </a:p>
          <a:p>
            <a:r>
              <a:rPr lang="en-US" dirty="0"/>
              <a:t>CNN also stack layer to learn to representation form 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C5BE5F-E206-1C43-BE41-4F0E8E2E706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7106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applied CNN thoracic </a:t>
            </a:r>
            <a:r>
              <a:rPr lang="en-US" dirty="0" err="1"/>
              <a:t>clas</a:t>
            </a:r>
            <a:endParaRPr lang="en-US" dirty="0"/>
          </a:p>
          <a:p>
            <a:r>
              <a:rPr lang="en-US" dirty="0"/>
              <a:t>Explicitly, </a:t>
            </a:r>
            <a:r>
              <a:rPr lang="en-US" dirty="0" err="1"/>
              <a:t>i</a:t>
            </a:r>
            <a:r>
              <a:rPr lang="en-US" dirty="0"/>
              <a:t> use Resnet and </a:t>
            </a:r>
            <a:r>
              <a:rPr lang="en-US" dirty="0" err="1"/>
              <a:t>DenseNet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C5BE5F-E206-1C43-BE41-4F0E8E2E706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5746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is the high level view of Resnet</a:t>
            </a:r>
          </a:p>
          <a:p>
            <a:r>
              <a:rPr lang="en-US" dirty="0"/>
              <a:t>Input image and produce probabilities for each disease</a:t>
            </a:r>
          </a:p>
          <a:p>
            <a:r>
              <a:rPr lang="en-US" dirty="0"/>
              <a:t>The model have convolution layer, max pool layer -- with is the special convolution layer and a residual block</a:t>
            </a:r>
          </a:p>
          <a:p>
            <a:r>
              <a:rPr lang="en-US" dirty="0"/>
              <a:t>The </a:t>
            </a:r>
            <a:r>
              <a:rPr lang="en-US" dirty="0" err="1"/>
              <a:t>resblock</a:t>
            </a:r>
            <a:r>
              <a:rPr lang="en-US" dirty="0"/>
              <a:t> consists of the down and residual layer</a:t>
            </a:r>
          </a:p>
          <a:p>
            <a:r>
              <a:rPr lang="en-US" dirty="0"/>
              <a:t>The down layer and residual are just different in spatial dimension of the output</a:t>
            </a:r>
          </a:p>
          <a:p>
            <a:r>
              <a:rPr lang="en-US" dirty="0"/>
              <a:t>They both use the shortcut connection to help boosting the learning progress</a:t>
            </a:r>
          </a:p>
          <a:p>
            <a:r>
              <a:rPr lang="en-US" dirty="0"/>
              <a:t>The loss function is the total of  summation of the </a:t>
            </a:r>
            <a:r>
              <a:rPr lang="en-US" dirty="0" err="1"/>
              <a:t>bc</a:t>
            </a:r>
            <a:r>
              <a:rPr lang="en-US" dirty="0"/>
              <a:t> loss for 14 disease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C5BE5F-E206-1C43-BE41-4F0E8E2E706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3478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Another model I experiment with is the </a:t>
            </a:r>
            <a:r>
              <a:rPr lang="en-US" dirty="0" err="1"/>
              <a:t>DenseNet</a:t>
            </a:r>
            <a:endParaRPr lang="en-US" dirty="0"/>
          </a:p>
          <a:p>
            <a:r>
              <a:rPr lang="en-US" dirty="0"/>
              <a:t>Here is the high level overview of the </a:t>
            </a:r>
            <a:r>
              <a:rPr lang="en-US" dirty="0" err="1"/>
              <a:t>DenseNet</a:t>
            </a:r>
            <a:r>
              <a:rPr lang="en-US" dirty="0"/>
              <a:t>, take an input image and output  probabilities of each diseases</a:t>
            </a:r>
          </a:p>
          <a:p>
            <a:r>
              <a:rPr lang="en-US" dirty="0"/>
              <a:t>The model is similar to Resnet,  but here we have </a:t>
            </a:r>
            <a:r>
              <a:rPr lang="en-US" dirty="0" err="1"/>
              <a:t>DenseBlock</a:t>
            </a:r>
            <a:r>
              <a:rPr lang="en-US" dirty="0"/>
              <a:t> and Transition Block</a:t>
            </a:r>
          </a:p>
          <a:p>
            <a:r>
              <a:rPr lang="en-US" dirty="0"/>
              <a:t>The </a:t>
            </a:r>
            <a:r>
              <a:rPr lang="en-US" dirty="0" err="1"/>
              <a:t>DenseBlock</a:t>
            </a:r>
            <a:r>
              <a:rPr lang="en-US" dirty="0"/>
              <a:t> is learnt by cascade the input to every </a:t>
            </a:r>
            <a:r>
              <a:rPr lang="en-US" dirty="0" err="1"/>
              <a:t>DenseLayer</a:t>
            </a:r>
            <a:r>
              <a:rPr lang="en-US" dirty="0"/>
              <a:t>  in the Block</a:t>
            </a:r>
          </a:p>
          <a:p>
            <a:r>
              <a:rPr lang="en-US" dirty="0"/>
              <a:t>The model do it by also using a short skip connection, but instead addition like </a:t>
            </a:r>
            <a:r>
              <a:rPr lang="en-US" dirty="0" err="1"/>
              <a:t>resnet</a:t>
            </a:r>
            <a:r>
              <a:rPr lang="en-US" dirty="0"/>
              <a:t>, they concatenate the input with the feature mapping output</a:t>
            </a:r>
          </a:p>
          <a:p>
            <a:r>
              <a:rPr lang="en-US" dirty="0"/>
              <a:t>The transition block reduce the spatial dimension of the input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C5BE5F-E206-1C43-BE41-4F0E8E2E706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5617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other part of my method is lung segmentation, we use </a:t>
            </a:r>
            <a:r>
              <a:rPr lang="en-US" dirty="0" err="1"/>
              <a:t>Unet</a:t>
            </a:r>
            <a:r>
              <a:rPr lang="en-US" dirty="0"/>
              <a:t> model to do the task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C5BE5F-E206-1C43-BE41-4F0E8E2E706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47991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is the high level overview of the </a:t>
            </a:r>
            <a:r>
              <a:rPr lang="en-US" dirty="0" err="1"/>
              <a:t>unet</a:t>
            </a:r>
            <a:r>
              <a:rPr lang="en-US" dirty="0"/>
              <a:t>,  combine with the encoder, with is </a:t>
            </a:r>
            <a:r>
              <a:rPr lang="en-US" dirty="0" err="1"/>
              <a:t>resnet</a:t>
            </a:r>
            <a:r>
              <a:rPr lang="en-US" dirty="0"/>
              <a:t> and decoder part</a:t>
            </a:r>
          </a:p>
          <a:p>
            <a:r>
              <a:rPr lang="en-US" dirty="0"/>
              <a:t>The encoder will learn the latent representation of the input image</a:t>
            </a:r>
          </a:p>
          <a:p>
            <a:r>
              <a:rPr lang="en-US" dirty="0"/>
              <a:t>The decoder will reconstruct the </a:t>
            </a:r>
            <a:r>
              <a:rPr lang="en-US" dirty="0" err="1"/>
              <a:t>spatital</a:t>
            </a:r>
            <a:r>
              <a:rPr lang="en-US" dirty="0"/>
              <a:t> information from the latent vector with the help of the long skip connection in the </a:t>
            </a:r>
            <a:r>
              <a:rPr lang="en-US" dirty="0" err="1"/>
              <a:t>UpLayer</a:t>
            </a:r>
            <a:r>
              <a:rPr lang="en-US" dirty="0"/>
              <a:t> and output the mask of the lung region</a:t>
            </a:r>
          </a:p>
          <a:p>
            <a:r>
              <a:rPr lang="en-US" dirty="0"/>
              <a:t>The </a:t>
            </a:r>
            <a:r>
              <a:rPr lang="en-US" dirty="0" err="1"/>
              <a:t>UpLayer</a:t>
            </a:r>
            <a:r>
              <a:rPr lang="en-US" dirty="0"/>
              <a:t> will take the high(</a:t>
            </a:r>
            <a:r>
              <a:rPr lang="en-US" dirty="0" err="1"/>
              <a:t>er</a:t>
            </a:r>
            <a:r>
              <a:rPr lang="en-US" dirty="0"/>
              <a:t>) level representation and </a:t>
            </a:r>
            <a:r>
              <a:rPr lang="en-US" dirty="0" err="1"/>
              <a:t>concat</a:t>
            </a:r>
            <a:r>
              <a:rPr lang="en-US" dirty="0"/>
              <a:t> the feature map from the skip connection to learn the reconstruction of the lower representation</a:t>
            </a:r>
          </a:p>
          <a:p>
            <a:r>
              <a:rPr lang="en-US" dirty="0"/>
              <a:t>The loss function is ..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C5BE5F-E206-1C43-BE41-4F0E8E2E706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2588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C5BE5F-E206-1C43-BE41-4F0E8E2E706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01715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talk about …</a:t>
            </a:r>
          </a:p>
          <a:p>
            <a:r>
              <a:rPr lang="en-US" dirty="0"/>
              <a:t>8 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C5BE5F-E206-1C43-BE41-4F0E8E2E706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67936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 we experiment with the hyper parameter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C5BE5F-E206-1C43-BE41-4F0E8E2E706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17027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the learning rate</a:t>
            </a:r>
          </a:p>
          <a:p>
            <a:r>
              <a:rPr lang="en-US" dirty="0"/>
              <a:t>….</a:t>
            </a:r>
          </a:p>
          <a:p>
            <a:r>
              <a:rPr lang="en-US" dirty="0"/>
              <a:t>The left one is the loss over the epoch, lower loss is better</a:t>
            </a:r>
          </a:p>
          <a:p>
            <a:r>
              <a:rPr lang="en-US" dirty="0"/>
              <a:t>The right one is the </a:t>
            </a:r>
            <a:r>
              <a:rPr lang="en-US" dirty="0" err="1"/>
              <a:t>evalution</a:t>
            </a:r>
            <a:r>
              <a:rPr lang="en-US" dirty="0"/>
              <a:t> metrics over the epoch, higher is better</a:t>
            </a:r>
          </a:p>
          <a:p>
            <a:r>
              <a:rPr lang="en-US" dirty="0"/>
              <a:t>Experiment is color coded, the solid line is training and dash line is validate</a:t>
            </a:r>
          </a:p>
          <a:p>
            <a:r>
              <a:rPr lang="en-US" dirty="0"/>
              <a:t>I experiment with </a:t>
            </a:r>
            <a:r>
              <a:rPr lang="en-US" dirty="0" err="1"/>
              <a:t>lr</a:t>
            </a:r>
            <a:r>
              <a:rPr lang="en-US" dirty="0"/>
              <a:t> =1e-6 to 1e-2</a:t>
            </a:r>
          </a:p>
          <a:p>
            <a:r>
              <a:rPr lang="en-US" dirty="0"/>
              <a:t>If the </a:t>
            </a:r>
            <a:r>
              <a:rPr lang="en-US" dirty="0" err="1"/>
              <a:t>lr</a:t>
            </a:r>
            <a:r>
              <a:rPr lang="en-US" dirty="0"/>
              <a:t> is too small, the learning progress will take a long time</a:t>
            </a:r>
          </a:p>
          <a:p>
            <a:r>
              <a:rPr lang="en-US" dirty="0"/>
              <a:t>If the </a:t>
            </a:r>
            <a:r>
              <a:rPr lang="en-US" dirty="0" err="1"/>
              <a:t>lr</a:t>
            </a:r>
            <a:r>
              <a:rPr lang="en-US" dirty="0"/>
              <a:t> is too big, the learning cannot converge to a optimal value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C5BE5F-E206-1C43-BE41-4F0E8E2E706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70541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next experiment with the </a:t>
            </a:r>
            <a:r>
              <a:rPr lang="en-US" dirty="0" err="1"/>
              <a:t>batchsize</a:t>
            </a:r>
            <a:r>
              <a:rPr lang="en-US" dirty="0"/>
              <a:t>, which is the #images for ..</a:t>
            </a:r>
          </a:p>
          <a:p>
            <a:r>
              <a:rPr lang="en-US" dirty="0"/>
              <a:t>It mean the #images that represent</a:t>
            </a:r>
          </a:p>
          <a:p>
            <a:r>
              <a:rPr lang="en-US" dirty="0"/>
              <a:t>I next experiment with the </a:t>
            </a:r>
            <a:r>
              <a:rPr lang="en-US" dirty="0" err="1"/>
              <a:t>batchsize</a:t>
            </a:r>
            <a:r>
              <a:rPr lang="en-US" dirty="0"/>
              <a:t> from 16 to 128</a:t>
            </a:r>
          </a:p>
          <a:p>
            <a:r>
              <a:rPr lang="en-US" dirty="0"/>
              <a:t>I found that 64 and 128 is very good but 64 is better 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C5BE5F-E206-1C43-BE41-4F0E8E2E706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16436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next experiment with the epoch, which is … to find out how</a:t>
            </a:r>
          </a:p>
          <a:p>
            <a:r>
              <a:rPr lang="en-US" dirty="0"/>
              <a:t>By </a:t>
            </a:r>
            <a:r>
              <a:rPr lang="en-US" dirty="0" err="1"/>
              <a:t>runing</a:t>
            </a:r>
            <a:r>
              <a:rPr lang="en-US" dirty="0"/>
              <a:t> the experiment with epoch from 100 to 500</a:t>
            </a:r>
          </a:p>
          <a:p>
            <a:r>
              <a:rPr lang="en-US" dirty="0"/>
              <a:t>I found that the learning progress plateau at  100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C5BE5F-E206-1C43-BE41-4F0E8E2E706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08689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is the result in lung segmentation</a:t>
            </a:r>
          </a:p>
          <a:p>
            <a:r>
              <a:rPr lang="en-US" dirty="0"/>
              <a:t>I use 2 metrics …</a:t>
            </a:r>
          </a:p>
          <a:p>
            <a:r>
              <a:rPr lang="en-US" dirty="0"/>
              <a:t>The table show the result in 2 lung segmentation dataset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C5BE5F-E206-1C43-BE41-4F0E8E2E706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48449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however, when apply to the CXR-14 dataset, there are unwanted objects, so </a:t>
            </a:r>
            <a:r>
              <a:rPr lang="en-US" dirty="0" err="1"/>
              <a:t>i</a:t>
            </a:r>
            <a:r>
              <a:rPr lang="en-US" dirty="0"/>
              <a:t> do following preprocessing step for cutting out the lung region</a:t>
            </a:r>
          </a:p>
          <a:p>
            <a:r>
              <a:rPr lang="en-US" dirty="0"/>
              <a:t>First I apply the morpho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C5BE5F-E206-1C43-BE41-4F0E8E2E706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57324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Skip, explain ...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C5BE5F-E206-1C43-BE41-4F0E8E2E706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24618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/>
              <a:t>I evaluate the thoracic classification using </a:t>
            </a:r>
          </a:p>
          <a:p>
            <a:pPr lvl="0"/>
            <a:r>
              <a:rPr lang="en-US" dirty="0"/>
              <a:t>ROC Curve: (1-specificity) as the x-axis and sensitivity as the y-axis as the decision threshold varies from 0 to 1. The better model will have the ROC Curve to the top-left</a:t>
            </a:r>
          </a:p>
          <a:p>
            <a:pPr lvl="0"/>
            <a:r>
              <a:rPr lang="en-US" dirty="0"/>
              <a:t>AUC (Area Under ROC Curve): quantify expertise of the model</a:t>
            </a:r>
          </a:p>
          <a:p>
            <a:pPr lvl="0"/>
            <a:r>
              <a:rPr lang="en-US" dirty="0"/>
              <a:t>Here is the </a:t>
            </a:r>
            <a:r>
              <a:rPr lang="en-US" dirty="0" err="1"/>
              <a:t>comparision</a:t>
            </a:r>
            <a:r>
              <a:rPr lang="en-US" dirty="0"/>
              <a:t> between </a:t>
            </a:r>
            <a:r>
              <a:rPr lang="en-US" dirty="0" err="1"/>
              <a:t>resnet</a:t>
            </a:r>
            <a:r>
              <a:rPr lang="en-US" dirty="0"/>
              <a:t> and </a:t>
            </a:r>
            <a:r>
              <a:rPr lang="en-US" dirty="0" err="1"/>
              <a:t>densenet</a:t>
            </a:r>
            <a:r>
              <a:rPr lang="en-US" dirty="0"/>
              <a:t> model</a:t>
            </a:r>
          </a:p>
          <a:p>
            <a:pPr lvl="0"/>
            <a:r>
              <a:rPr lang="en-US" dirty="0"/>
              <a:t>I found that the </a:t>
            </a:r>
            <a:r>
              <a:rPr lang="en-US" dirty="0" err="1"/>
              <a:t>DenseNet</a:t>
            </a:r>
            <a:r>
              <a:rPr lang="en-US" dirty="0"/>
              <a:t> outperform Resnet on every disease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C5BE5F-E206-1C43-BE41-4F0E8E2E706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61445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is the </a:t>
            </a:r>
            <a:r>
              <a:rPr lang="en-US" dirty="0" err="1"/>
              <a:t>resilt</a:t>
            </a:r>
            <a:r>
              <a:rPr lang="en-US" dirty="0"/>
              <a:t> in  </a:t>
            </a:r>
            <a:r>
              <a:rPr lang="en-US" dirty="0" err="1"/>
              <a:t>comparision</a:t>
            </a:r>
            <a:r>
              <a:rPr lang="en-US" dirty="0"/>
              <a:t> between 1-stage and 2-stage model</a:t>
            </a:r>
          </a:p>
          <a:p>
            <a:r>
              <a:rPr lang="en-US" dirty="0"/>
              <a:t>The 1-stage mean</a:t>
            </a:r>
          </a:p>
          <a:p>
            <a:r>
              <a:rPr lang="en-US" dirty="0"/>
              <a:t>The 2-stage mean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C5BE5F-E206-1C43-BE41-4F0E8E2E706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652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is what we will discuss today</a:t>
            </a:r>
          </a:p>
          <a:p>
            <a:r>
              <a:rPr lang="en-US" dirty="0"/>
              <a:t>The 1st is the purpose, why I do this topic</a:t>
            </a:r>
          </a:p>
          <a:p>
            <a:r>
              <a:rPr lang="en-US" dirty="0"/>
              <a:t>We then take glimpse at Relate works</a:t>
            </a:r>
          </a:p>
          <a:p>
            <a:r>
              <a:rPr lang="en-US" dirty="0"/>
              <a:t>before quickly move on to my methodology</a:t>
            </a:r>
          </a:p>
          <a:p>
            <a:r>
              <a:rPr lang="en-US" dirty="0"/>
              <a:t>We then take a look at my experiments and Results I obtains</a:t>
            </a:r>
          </a:p>
          <a:p>
            <a:r>
              <a:rPr lang="en-US" dirty="0"/>
              <a:t>And close the talk with conclusion and a demo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C5BE5F-E206-1C43-BE41-4F0E8E2E706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86563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is the table summary the result of different method.</a:t>
            </a:r>
          </a:p>
          <a:p>
            <a:r>
              <a:rPr lang="en-US" dirty="0"/>
              <a:t>The top 3 row represent result in literature</a:t>
            </a:r>
          </a:p>
          <a:p>
            <a:r>
              <a:rPr lang="en-US" dirty="0"/>
              <a:t>The last 3 row represent our result</a:t>
            </a:r>
          </a:p>
          <a:p>
            <a:r>
              <a:rPr lang="en-US" dirty="0"/>
              <a:t>Each </a:t>
            </a:r>
            <a:r>
              <a:rPr lang="en-US" dirty="0" err="1"/>
              <a:t>colum</a:t>
            </a:r>
            <a:r>
              <a:rPr lang="en-US" dirty="0"/>
              <a:t> represent AUC (…) performance on each disease with the mean AUC the last col</a:t>
            </a:r>
          </a:p>
          <a:p>
            <a:r>
              <a:rPr lang="en-US" dirty="0"/>
              <a:t>Red and blue indicate the best and the second result respective</a:t>
            </a:r>
          </a:p>
          <a:p>
            <a:r>
              <a:rPr lang="en-US" dirty="0"/>
              <a:t>From the table,</a:t>
            </a:r>
          </a:p>
          <a:p>
            <a:r>
              <a:rPr lang="en-US" dirty="0"/>
              <a:t>3-stage model from Guan et al. is currently SOTA in CXR-14 dataset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C5BE5F-E206-1C43-BE41-4F0E8E2E706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10526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Class activation heatmap is obtained by multiple the features extracted with the weight of the classifier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C5BE5F-E206-1C43-BE41-4F0E8E2E706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86807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Result in CAM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C5BE5F-E206-1C43-BE41-4F0E8E2E706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76362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in conclusion, I have successfully developed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C5BE5F-E206-1C43-BE41-4F0E8E2E706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99531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description for demo</a:t>
            </a:r>
          </a:p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C5BE5F-E206-1C43-BE41-4F0E8E2E706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40795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the end of my defend</a:t>
            </a:r>
          </a:p>
          <a:p>
            <a:r>
              <a:rPr lang="en-US" dirty="0"/>
              <a:t>Thanks for your time</a:t>
            </a:r>
          </a:p>
          <a:p>
            <a:r>
              <a:rPr lang="en-US" dirty="0"/>
              <a:t>If you have any Q, I am very pleased to A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C5BE5F-E206-1C43-BE41-4F0E8E2E706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1285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1m15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C5BE5F-E206-1C43-BE41-4F0E8E2E706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7324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....</a:t>
            </a:r>
          </a:p>
          <a:p>
            <a:r>
              <a:rPr lang="en-US" dirty="0"/>
              <a:t>For example, in 2017, 4 out of of the top 10 cause of death in </a:t>
            </a:r>
            <a:r>
              <a:rPr lang="en-US" dirty="0" err="1"/>
              <a:t>vn</a:t>
            </a:r>
            <a:r>
              <a:rPr lang="en-US" dirty="0"/>
              <a:t> were lung diseases</a:t>
            </a:r>
          </a:p>
          <a:p>
            <a:r>
              <a:rPr lang="en-US" dirty="0"/>
              <a:t>Currently, CXR </a:t>
            </a:r>
          </a:p>
          <a:p>
            <a:r>
              <a:rPr lang="en-US" dirty="0"/>
              <a:t>However, effective interpretation of CXR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C5BE5F-E206-1C43-BE41-4F0E8E2E706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7130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started to think about helping to solve this problem and</a:t>
            </a:r>
          </a:p>
          <a:p>
            <a:r>
              <a:rPr lang="en-US" dirty="0"/>
              <a:t>I found that in 2017, National </a:t>
            </a:r>
            <a:r>
              <a:rPr lang="en-US" dirty="0" err="1"/>
              <a:t>Institude</a:t>
            </a:r>
            <a:r>
              <a:rPr lang="en-US" dirty="0"/>
              <a:t> of Health</a:t>
            </a:r>
          </a:p>
          <a:p>
            <a:r>
              <a:rPr lang="en-US" dirty="0"/>
              <a:t>I see this as an opportune… a system …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-------------------------------------------------------------------------------------------------------------------------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Atelectasis: A complete or partial COLLAPSE of the lung, the disease can be seen in CXR at which the lung is missing completely or partially.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Cardiomegaly</a:t>
            </a:r>
            <a:r>
              <a:rPr lang="en-US" dirty="0">
                <a:effectLst/>
              </a:rPr>
              <a:t> :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Enlargement of the heart.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Pleural Effusion: An unusual amount of FLUID around the lung, the disease causes the lung to lung to appear white in CXR.</a:t>
            </a:r>
            <a:r>
              <a:rPr lang="en-US" dirty="0">
                <a:effectLst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Infiltration</a:t>
            </a:r>
            <a:r>
              <a:rPr lang="en-US" dirty="0">
                <a:effectLst/>
              </a:rPr>
              <a:t> :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Abnormal SUBSTANCES accumulate gradually that occurs within or spreads as through the interstices of the lung.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Mass</a:t>
            </a:r>
            <a:r>
              <a:rPr lang="en-US" dirty="0">
                <a:effectLst/>
              </a:rPr>
              <a:t>: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Abnormal matter 3 cm+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Nodule: 3 cm-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Pneumonia: Inflammatory condition of the lung cause by bacterial, fungi,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etc</a:t>
            </a:r>
            <a:r>
              <a:rPr lang="en-US" dirty="0">
                <a:effectLst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Pneumothorax: Abnormal collection of AIR in the in the pleural space.</a:t>
            </a:r>
            <a:r>
              <a:rPr lang="en-US" dirty="0">
                <a:effectLst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Consolidation: hardening of lung tissue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Edema: Fluid accumulation in the tissue and air space of the lung</a:t>
            </a:r>
            <a:r>
              <a:rPr lang="en-US" dirty="0">
                <a:effectLst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Emphysema: the breathing tubes are narrowed, and the air sacs are damaged, which causes shortness of breath.</a:t>
            </a:r>
            <a:r>
              <a:rPr lang="en-US" dirty="0">
                <a:effectLst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Pulmonary fibrosis: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Excess of fibrotic tissue in the lung, lead to scars are formed in the lung tissues.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Pleural Thickening: Extensive scarring thickens the lining of the pleural.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Hernia:</a:t>
            </a:r>
            <a:r>
              <a:rPr lang="en-US" dirty="0">
                <a:effectLst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Protrusion of lung outside of the thoracic wall.</a:t>
            </a:r>
            <a:endParaRPr lang="en-US" dirty="0"/>
          </a:p>
          <a:p>
            <a:r>
              <a:rPr lang="en-US" dirty="0"/>
              <a:t>------------------------------------------------------------------------------------------------------------------------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C5BE5F-E206-1C43-BE41-4F0E8E2E706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7013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started to look into the wild</a:t>
            </a:r>
          </a:p>
          <a:p>
            <a:r>
              <a:rPr lang="en-US" dirty="0"/>
              <a:t>1m30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C5BE5F-E206-1C43-BE41-4F0E8E2E706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64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1st method I encountered …</a:t>
            </a:r>
          </a:p>
          <a:p>
            <a:endParaRPr lang="en-US" dirty="0"/>
          </a:p>
          <a:p>
            <a:r>
              <a:rPr lang="en-US" dirty="0"/>
              <a:t>Compare the performance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C5BE5F-E206-1C43-BE41-4F0E8E2E706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5213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Also around that time, …</a:t>
            </a:r>
          </a:p>
          <a:p>
            <a:r>
              <a:rPr lang="en-US" dirty="0"/>
              <a:t>However, their method did not </a:t>
            </a:r>
            <a:r>
              <a:rPr lang="en-US" dirty="0" err="1"/>
              <a:t>yeild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C5BE5F-E206-1C43-BE41-4F0E8E2E706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5767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85800" y="1346947"/>
            <a:ext cx="7772400" cy="80683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85800" y="4282763"/>
            <a:ext cx="7772400" cy="80683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85800" y="1484779"/>
            <a:ext cx="7772400" cy="2743200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>
            <a:grpSpLocks noChangeAspect="1"/>
          </p:cNvGrpSpPr>
          <p:nvPr/>
        </p:nvGrpSpPr>
        <p:grpSpPr>
          <a:xfrm>
            <a:off x="7234780" y="4107023"/>
            <a:ext cx="914400" cy="914400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88670" y="1432223"/>
            <a:ext cx="759333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6400" b="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2386" y="4389120"/>
            <a:ext cx="5918454" cy="1069848"/>
          </a:xfrm>
        </p:spPr>
        <p:txBody>
          <a:bodyPr>
            <a:normAutofit/>
          </a:bodyPr>
          <a:lstStyle>
            <a:lvl1pPr marL="0" indent="0" algn="l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32B45C-DA02-EA42-AB0D-0FBA948A6AF3}" type="datetime1">
              <a:rPr lang="en-US" smtClean="0"/>
              <a:t>3/13/19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12805" y="6272785"/>
            <a:ext cx="474573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244280" y="4227195"/>
            <a:ext cx="895401" cy="640080"/>
          </a:xfrm>
        </p:spPr>
        <p:txBody>
          <a:bodyPr/>
          <a:lstStyle>
            <a:lvl1pPr>
              <a:defRPr sz="2800" b="1"/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21973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83E5A6-29DA-3547-A458-538A434E820F}" type="datetime1">
              <a:rPr lang="en-US" smtClean="0"/>
              <a:t>3/13/19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9795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533400"/>
            <a:ext cx="1914525" cy="5638800"/>
          </a:xfrm>
        </p:spPr>
        <p:txBody>
          <a:bodyPr vert="eaVert"/>
          <a:lstStyle>
            <a:lvl1pPr>
              <a:defRPr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0100" y="533400"/>
            <a:ext cx="5629275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F5104-8F94-8F4F-AE07-22721B2493DB}" type="datetime1">
              <a:rPr lang="en-US" smtClean="0"/>
              <a:t>3/13/19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8005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1E34E-A259-8B4C-BA2D-7EACEEBC0F4D}" type="datetime1">
              <a:rPr lang="en-US" smtClean="0"/>
              <a:t>3/13/19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99936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9144000" cy="1940010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5346" y="1225296"/>
            <a:ext cx="696087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6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4330" y="5020056"/>
            <a:ext cx="6789420" cy="1066800"/>
          </a:xfrm>
        </p:spPr>
        <p:txBody>
          <a:bodyPr anchor="t">
            <a:normAutofit/>
          </a:bodyPr>
          <a:lstStyle>
            <a:lvl1pPr marL="0" indent="0">
              <a:buNone/>
              <a:defRPr sz="1800" b="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45251" y="6272785"/>
            <a:ext cx="1983232" cy="365125"/>
          </a:xfr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D8D52045-6A94-FF45-90F5-5FF13C0CF7A4}" type="datetime1">
              <a:rPr lang="en-US" smtClean="0"/>
              <a:t>3/13/19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36099" y="6272784"/>
            <a:ext cx="4745736" cy="365125"/>
          </a:xfr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633862" y="2430623"/>
            <a:ext cx="914400" cy="914400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450" y="2508607"/>
            <a:ext cx="891224" cy="720332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43518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60"/>
            <a:ext cx="365760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92218" y="2194560"/>
            <a:ext cx="365760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AF8BE-48EF-6346-BF8D-18E5F450BDD9}" type="datetime1">
              <a:rPr lang="en-US" smtClean="0"/>
              <a:t>3/13/19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925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48256"/>
            <a:ext cx="365760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2743200"/>
            <a:ext cx="365760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20793" y="2048256"/>
            <a:ext cx="365760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20793" y="2743200"/>
            <a:ext cx="365760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9A294-2AC0-C04A-80A2-1B47271381A6}" type="datetime1">
              <a:rPr lang="en-US" smtClean="0"/>
              <a:t>3/13/19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81393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8AD98B83-AC80-794C-8C5D-D858F01BB339}" type="datetime1">
              <a:rPr lang="en-US" smtClean="0"/>
              <a:t>3/13/19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720572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190E3-58DB-044C-AC4D-4DC4A279B510}" type="datetime1">
              <a:rPr lang="en-US" smtClean="0"/>
              <a:t>3/13/19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7609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6227806" y="1"/>
            <a:ext cx="2916194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12230" y="685800"/>
            <a:ext cx="2400300" cy="1737360"/>
          </a:xfrm>
        </p:spPr>
        <p:txBody>
          <a:bodyPr anchor="b">
            <a:normAutofit/>
          </a:bodyPr>
          <a:lstStyle>
            <a:lvl1pPr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685800"/>
            <a:ext cx="5033772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12230" y="2423160"/>
            <a:ext cx="24003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35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8522664" y="6255258"/>
            <a:ext cx="393192" cy="393192"/>
            <a:chOff x="8532189" y="5068824"/>
            <a:chExt cx="393192" cy="393192"/>
          </a:xfrm>
        </p:grpSpPr>
        <p:sp>
          <p:nvSpPr>
            <p:cNvPr id="13" name="Oval 12"/>
            <p:cNvSpPr>
              <a:spLocks noChangeAspect="1"/>
            </p:cNvSpPr>
            <p:nvPr/>
          </p:nvSpPr>
          <p:spPr>
            <a:xfrm>
              <a:off x="8532189" y="5068824"/>
              <a:ext cx="393192" cy="39319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8568766" y="5105400"/>
              <a:ext cx="320039" cy="320040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16241F-19E5-ED4F-ACDF-34C54AAC3003}" type="datetime1">
              <a:rPr lang="en-US" smtClean="0"/>
              <a:t>3/13/19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9249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6227806" y="1"/>
            <a:ext cx="2916194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12230" y="685800"/>
            <a:ext cx="2400300" cy="1737360"/>
          </a:xfrm>
        </p:spPr>
        <p:txBody>
          <a:bodyPr anchor="b">
            <a:normAutofit/>
          </a:bodyPr>
          <a:lstStyle>
            <a:lvl1pPr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6227805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12230" y="2423160"/>
            <a:ext cx="24003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35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8522664" y="6255258"/>
            <a:ext cx="393192" cy="393192"/>
            <a:chOff x="8532189" y="5068824"/>
            <a:chExt cx="393192" cy="393192"/>
          </a:xfrm>
        </p:grpSpPr>
        <p:sp>
          <p:nvSpPr>
            <p:cNvPr id="13" name="Oval 12"/>
            <p:cNvSpPr>
              <a:spLocks noChangeAspect="1"/>
            </p:cNvSpPr>
            <p:nvPr/>
          </p:nvSpPr>
          <p:spPr>
            <a:xfrm>
              <a:off x="8532189" y="5068824"/>
              <a:ext cx="393192" cy="39319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8568766" y="5105400"/>
              <a:ext cx="320039" cy="320040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8774A-0B5A-624F-866A-773CB9FE783D}" type="datetime1">
              <a:rPr lang="en-US" smtClean="0"/>
              <a:t>3/13/19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100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8522664" y="6255258"/>
            <a:ext cx="393192" cy="393192"/>
            <a:chOff x="8532189" y="5068824"/>
            <a:chExt cx="393192" cy="393192"/>
          </a:xfrm>
        </p:grpSpPr>
        <p:sp>
          <p:nvSpPr>
            <p:cNvPr id="8" name="Oval 7"/>
            <p:cNvSpPr>
              <a:spLocks noChangeAspect="1"/>
            </p:cNvSpPr>
            <p:nvPr/>
          </p:nvSpPr>
          <p:spPr>
            <a:xfrm>
              <a:off x="8532189" y="5068824"/>
              <a:ext cx="393192" cy="393192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9" name="Oval 8"/>
            <p:cNvSpPr>
              <a:spLocks noChangeAspect="1"/>
            </p:cNvSpPr>
            <p:nvPr/>
          </p:nvSpPr>
          <p:spPr>
            <a:xfrm>
              <a:off x="8568766" y="5105400"/>
              <a:ext cx="320039" cy="320040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0" y="484632"/>
            <a:ext cx="7772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21408"/>
            <a:ext cx="7772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992368" y="6272785"/>
            <a:ext cx="24551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74495551-20B2-974B-A681-8C45FFD4EEBF}" type="datetime1">
              <a:rPr lang="en-US" smtClean="0"/>
              <a:t>3/13/19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272785"/>
            <a:ext cx="47457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83346" y="6272785"/>
            <a:ext cx="4800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b="1" spc="-7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61331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200" b="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hyperlink" Target="https://github.com/vdumoulin/conv_arithmetic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3.png"/><Relationship Id="rId18" Type="http://schemas.openxmlformats.org/officeDocument/2006/relationships/image" Target="../media/image26.png"/><Relationship Id="rId26" Type="http://schemas.openxmlformats.org/officeDocument/2006/relationships/customXml" Target="../ink/ink13.xml"/><Relationship Id="rId39" Type="http://schemas.openxmlformats.org/officeDocument/2006/relationships/image" Target="../media/image37.png"/><Relationship Id="rId21" Type="http://schemas.openxmlformats.org/officeDocument/2006/relationships/customXml" Target="../ink/ink11.xml"/><Relationship Id="rId34" Type="http://schemas.openxmlformats.org/officeDocument/2006/relationships/customXml" Target="../ink/ink17.xml"/><Relationship Id="rId7" Type="http://schemas.openxmlformats.org/officeDocument/2006/relationships/image" Target="../media/image20.png"/><Relationship Id="rId12" Type="http://schemas.openxmlformats.org/officeDocument/2006/relationships/customXml" Target="../ink/ink7.xml"/><Relationship Id="rId17" Type="http://schemas.openxmlformats.org/officeDocument/2006/relationships/customXml" Target="../ink/ink9.xml"/><Relationship Id="rId25" Type="http://schemas.openxmlformats.org/officeDocument/2006/relationships/image" Target="../media/image30.png"/><Relationship Id="rId33" Type="http://schemas.openxmlformats.org/officeDocument/2006/relationships/image" Target="../media/image34.png"/><Relationship Id="rId38" Type="http://schemas.openxmlformats.org/officeDocument/2006/relationships/customXml" Target="../ink/ink19.xml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25.png"/><Relationship Id="rId20" Type="http://schemas.openxmlformats.org/officeDocument/2006/relationships/image" Target="../media/image27.png"/><Relationship Id="rId29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2.png"/><Relationship Id="rId24" Type="http://schemas.openxmlformats.org/officeDocument/2006/relationships/image" Target="../media/image29.png"/><Relationship Id="rId32" Type="http://schemas.openxmlformats.org/officeDocument/2006/relationships/customXml" Target="../ink/ink16.xml"/><Relationship Id="rId37" Type="http://schemas.openxmlformats.org/officeDocument/2006/relationships/image" Target="../media/image36.png"/><Relationship Id="rId5" Type="http://schemas.microsoft.com/office/2007/relationships/hdphoto" Target="../media/hdphoto2.wdp"/><Relationship Id="rId15" Type="http://schemas.openxmlformats.org/officeDocument/2006/relationships/image" Target="../media/image24.png"/><Relationship Id="rId23" Type="http://schemas.openxmlformats.org/officeDocument/2006/relationships/customXml" Target="../ink/ink12.xml"/><Relationship Id="rId28" Type="http://schemas.openxmlformats.org/officeDocument/2006/relationships/customXml" Target="../ink/ink14.xml"/><Relationship Id="rId36" Type="http://schemas.openxmlformats.org/officeDocument/2006/relationships/customXml" Target="../ink/ink18.xml"/><Relationship Id="rId10" Type="http://schemas.openxmlformats.org/officeDocument/2006/relationships/customXml" Target="../ink/ink6.xml"/><Relationship Id="rId19" Type="http://schemas.openxmlformats.org/officeDocument/2006/relationships/customXml" Target="../ink/ink10.xml"/><Relationship Id="rId31" Type="http://schemas.openxmlformats.org/officeDocument/2006/relationships/image" Target="../media/image33.png"/><Relationship Id="rId4" Type="http://schemas.openxmlformats.org/officeDocument/2006/relationships/image" Target="../media/image4.png"/><Relationship Id="rId9" Type="http://schemas.openxmlformats.org/officeDocument/2006/relationships/image" Target="../media/image21.png"/><Relationship Id="rId14" Type="http://schemas.openxmlformats.org/officeDocument/2006/relationships/customXml" Target="../ink/ink8.xml"/><Relationship Id="rId22" Type="http://schemas.openxmlformats.org/officeDocument/2006/relationships/image" Target="../media/image28.png"/><Relationship Id="rId27" Type="http://schemas.openxmlformats.org/officeDocument/2006/relationships/image" Target="../media/image31.png"/><Relationship Id="rId30" Type="http://schemas.openxmlformats.org/officeDocument/2006/relationships/customXml" Target="../ink/ink15.xml"/><Relationship Id="rId35" Type="http://schemas.openxmlformats.org/officeDocument/2006/relationships/image" Target="../media/image35.png"/><Relationship Id="rId8" Type="http://schemas.openxmlformats.org/officeDocument/2006/relationships/customXml" Target="../ink/ink5.xml"/><Relationship Id="rId3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80.png"/><Relationship Id="rId18" Type="http://schemas.openxmlformats.org/officeDocument/2006/relationships/image" Target="../media/image41.png"/><Relationship Id="rId26" Type="http://schemas.openxmlformats.org/officeDocument/2006/relationships/customXml" Target="../ink/ink28.xml"/><Relationship Id="rId39" Type="http://schemas.openxmlformats.org/officeDocument/2006/relationships/customXml" Target="../ink/ink34.xml"/><Relationship Id="rId21" Type="http://schemas.openxmlformats.org/officeDocument/2006/relationships/image" Target="../media/image43.png"/><Relationship Id="rId34" Type="http://schemas.openxmlformats.org/officeDocument/2006/relationships/customXml" Target="../ink/ink32.xml"/><Relationship Id="rId42" Type="http://schemas.openxmlformats.org/officeDocument/2006/relationships/image" Target="../media/image54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400.png"/><Relationship Id="rId20" Type="http://schemas.openxmlformats.org/officeDocument/2006/relationships/image" Target="../media/image42.png"/><Relationship Id="rId29" Type="http://schemas.openxmlformats.org/officeDocument/2006/relationships/image" Target="../media/image47.png"/><Relationship Id="rId41" Type="http://schemas.openxmlformats.org/officeDocument/2006/relationships/customXml" Target="../ink/ink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370.png"/><Relationship Id="rId24" Type="http://schemas.openxmlformats.org/officeDocument/2006/relationships/customXml" Target="../ink/ink27.xml"/><Relationship Id="rId32" Type="http://schemas.openxmlformats.org/officeDocument/2006/relationships/customXml" Target="../ink/ink31.xml"/><Relationship Id="rId37" Type="http://schemas.openxmlformats.org/officeDocument/2006/relationships/customXml" Target="../ink/ink33.xml"/><Relationship Id="rId40" Type="http://schemas.openxmlformats.org/officeDocument/2006/relationships/image" Target="../media/image53.png"/><Relationship Id="rId5" Type="http://schemas.microsoft.com/office/2007/relationships/hdphoto" Target="../media/hdphoto2.wdp"/><Relationship Id="rId15" Type="http://schemas.openxmlformats.org/officeDocument/2006/relationships/customXml" Target="../ink/ink23.xml"/><Relationship Id="rId23" Type="http://schemas.openxmlformats.org/officeDocument/2006/relationships/image" Target="../media/image44.png"/><Relationship Id="rId28" Type="http://schemas.openxmlformats.org/officeDocument/2006/relationships/customXml" Target="../ink/ink29.xml"/><Relationship Id="rId36" Type="http://schemas.openxmlformats.org/officeDocument/2006/relationships/image" Target="../media/image51.png"/><Relationship Id="rId10" Type="http://schemas.openxmlformats.org/officeDocument/2006/relationships/customXml" Target="../ink/ink21.xml"/><Relationship Id="rId19" Type="http://schemas.openxmlformats.org/officeDocument/2006/relationships/customXml" Target="../ink/ink25.xml"/><Relationship Id="rId31" Type="http://schemas.openxmlformats.org/officeDocument/2006/relationships/image" Target="../media/image48.png"/><Relationship Id="rId44" Type="http://schemas.openxmlformats.org/officeDocument/2006/relationships/image" Target="../media/image55.png"/><Relationship Id="rId4" Type="http://schemas.openxmlformats.org/officeDocument/2006/relationships/image" Target="../media/image4.png"/><Relationship Id="rId9" Type="http://schemas.openxmlformats.org/officeDocument/2006/relationships/image" Target="../media/image360.png"/><Relationship Id="rId14" Type="http://schemas.openxmlformats.org/officeDocument/2006/relationships/image" Target="../media/image40.png"/><Relationship Id="rId22" Type="http://schemas.openxmlformats.org/officeDocument/2006/relationships/customXml" Target="../ink/ink26.xml"/><Relationship Id="rId27" Type="http://schemas.openxmlformats.org/officeDocument/2006/relationships/image" Target="../media/image46.png"/><Relationship Id="rId30" Type="http://schemas.openxmlformats.org/officeDocument/2006/relationships/customXml" Target="../ink/ink30.xml"/><Relationship Id="rId35" Type="http://schemas.openxmlformats.org/officeDocument/2006/relationships/image" Target="../media/image50.png"/><Relationship Id="rId43" Type="http://schemas.openxmlformats.org/officeDocument/2006/relationships/customXml" Target="../ink/ink36.xml"/><Relationship Id="rId8" Type="http://schemas.openxmlformats.org/officeDocument/2006/relationships/customXml" Target="../ink/ink20.xml"/><Relationship Id="rId3" Type="http://schemas.openxmlformats.org/officeDocument/2006/relationships/image" Target="../media/image38.png"/><Relationship Id="rId12" Type="http://schemas.openxmlformats.org/officeDocument/2006/relationships/customXml" Target="../ink/ink22.xml"/><Relationship Id="rId17" Type="http://schemas.openxmlformats.org/officeDocument/2006/relationships/customXml" Target="../ink/ink24.xml"/><Relationship Id="rId25" Type="http://schemas.openxmlformats.org/officeDocument/2006/relationships/image" Target="../media/image45.png"/><Relationship Id="rId33" Type="http://schemas.openxmlformats.org/officeDocument/2006/relationships/image" Target="../media/image49.png"/><Relationship Id="rId38" Type="http://schemas.openxmlformats.org/officeDocument/2006/relationships/image" Target="../media/image5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customXml" Target="../ink/ink37.xml"/><Relationship Id="rId13" Type="http://schemas.openxmlformats.org/officeDocument/2006/relationships/image" Target="../media/image58.png"/><Relationship Id="rId18" Type="http://schemas.openxmlformats.org/officeDocument/2006/relationships/image" Target="../media/image61.png"/><Relationship Id="rId26" Type="http://schemas.openxmlformats.org/officeDocument/2006/relationships/image" Target="../media/image65.png"/><Relationship Id="rId3" Type="http://schemas.openxmlformats.org/officeDocument/2006/relationships/image" Target="../media/image56.png"/><Relationship Id="rId21" Type="http://schemas.openxmlformats.org/officeDocument/2006/relationships/customXml" Target="../ink/ink43.xml"/><Relationship Id="rId7" Type="http://schemas.openxmlformats.org/officeDocument/2006/relationships/image" Target="../media/image57.png"/><Relationship Id="rId12" Type="http://schemas.openxmlformats.org/officeDocument/2006/relationships/customXml" Target="../ink/ink39.xml"/><Relationship Id="rId17" Type="http://schemas.openxmlformats.org/officeDocument/2006/relationships/image" Target="../media/image60.png"/><Relationship Id="rId25" Type="http://schemas.openxmlformats.org/officeDocument/2006/relationships/customXml" Target="../ink/ink45.xml"/><Relationship Id="rId2" Type="http://schemas.openxmlformats.org/officeDocument/2006/relationships/notesSlide" Target="../notesSlides/notesSlide19.xml"/><Relationship Id="rId16" Type="http://schemas.openxmlformats.org/officeDocument/2006/relationships/customXml" Target="../ink/ink41.xml"/><Relationship Id="rId20" Type="http://schemas.openxmlformats.org/officeDocument/2006/relationships/image" Target="../media/image62.png"/><Relationship Id="rId29" Type="http://schemas.openxmlformats.org/officeDocument/2006/relationships/customXml" Target="../ink/ink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570.png"/><Relationship Id="rId24" Type="http://schemas.openxmlformats.org/officeDocument/2006/relationships/image" Target="../media/image64.png"/><Relationship Id="rId32" Type="http://schemas.openxmlformats.org/officeDocument/2006/relationships/image" Target="../media/image68.png"/><Relationship Id="rId5" Type="http://schemas.microsoft.com/office/2007/relationships/hdphoto" Target="../media/hdphoto2.wdp"/><Relationship Id="rId15" Type="http://schemas.openxmlformats.org/officeDocument/2006/relationships/image" Target="../media/image59.png"/><Relationship Id="rId23" Type="http://schemas.openxmlformats.org/officeDocument/2006/relationships/customXml" Target="../ink/ink44.xml"/><Relationship Id="rId28" Type="http://schemas.openxmlformats.org/officeDocument/2006/relationships/image" Target="../media/image66.png"/><Relationship Id="rId10" Type="http://schemas.openxmlformats.org/officeDocument/2006/relationships/customXml" Target="../ink/ink38.xml"/><Relationship Id="rId19" Type="http://schemas.openxmlformats.org/officeDocument/2006/relationships/customXml" Target="../ink/ink42.xml"/><Relationship Id="rId31" Type="http://schemas.openxmlformats.org/officeDocument/2006/relationships/customXml" Target="../ink/ink48.xml"/><Relationship Id="rId4" Type="http://schemas.openxmlformats.org/officeDocument/2006/relationships/image" Target="../media/image4.png"/><Relationship Id="rId9" Type="http://schemas.openxmlformats.org/officeDocument/2006/relationships/image" Target="../media/image560.png"/><Relationship Id="rId14" Type="http://schemas.openxmlformats.org/officeDocument/2006/relationships/customXml" Target="../ink/ink40.xml"/><Relationship Id="rId22" Type="http://schemas.openxmlformats.org/officeDocument/2006/relationships/image" Target="../media/image63.png"/><Relationship Id="rId27" Type="http://schemas.openxmlformats.org/officeDocument/2006/relationships/customXml" Target="../ink/ink46.xml"/><Relationship Id="rId30" Type="http://schemas.openxmlformats.org/officeDocument/2006/relationships/image" Target="../media/image6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customXml" Target="../ink/ink51.xml"/><Relationship Id="rId3" Type="http://schemas.openxmlformats.org/officeDocument/2006/relationships/image" Target="../media/image75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50.xml"/><Relationship Id="rId11" Type="http://schemas.openxmlformats.org/officeDocument/2006/relationships/image" Target="../media/image78.png"/><Relationship Id="rId5" Type="http://schemas.openxmlformats.org/officeDocument/2006/relationships/image" Target="../media/image750.png"/><Relationship Id="rId10" Type="http://schemas.openxmlformats.org/officeDocument/2006/relationships/customXml" Target="../ink/ink52.xml"/><Relationship Id="rId4" Type="http://schemas.openxmlformats.org/officeDocument/2006/relationships/customXml" Target="../ink/ink49.xml"/><Relationship Id="rId9" Type="http://schemas.openxmlformats.org/officeDocument/2006/relationships/image" Target="../media/image77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81.png"/><Relationship Id="rId4" Type="http://schemas.openxmlformats.org/officeDocument/2006/relationships/notesSlide" Target="../notesSlides/notesSlide3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12" Type="http://schemas.openxmlformats.org/officeDocument/2006/relationships/hyperlink" Target="http://www.healthdata.org/vietnam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11" Type="http://schemas.openxmlformats.org/officeDocument/2006/relationships/image" Target="../media/image9.png"/><Relationship Id="rId5" Type="http://schemas.openxmlformats.org/officeDocument/2006/relationships/image" Target="../media/image6.png"/><Relationship Id="rId10" Type="http://schemas.openxmlformats.org/officeDocument/2006/relationships/customXml" Target="../ink/ink4.xml"/><Relationship Id="rId4" Type="http://schemas.openxmlformats.org/officeDocument/2006/relationships/customXml" Target="../ink/ink1.xml"/><Relationship Id="rId9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0929DB-A1EE-7C4C-B244-05E082FD9A4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My thesis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D20A4C-CFF9-CD45-83A7-189F5ECCF3F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Trần</a:t>
            </a:r>
            <a:r>
              <a:rPr lang="en-US" dirty="0"/>
              <a:t> Quang </a:t>
            </a:r>
            <a:r>
              <a:rPr lang="en-US" dirty="0" err="1"/>
              <a:t>Đạt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580CA7-734A-5F4F-AA4D-486225EB4C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CBD521-9AF0-FA42-9CB8-2AB24AD587D1}"/>
              </a:ext>
            </a:extLst>
          </p:cNvPr>
          <p:cNvSpPr txBox="1"/>
          <p:nvPr/>
        </p:nvSpPr>
        <p:spPr>
          <a:xfrm>
            <a:off x="4624251" y="223810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396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DD52DA-3154-624F-8491-12C8F7884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Guan et al., 2018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7A0022-CFBF-0146-ABEC-A355DF7FDB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799" y="2121408"/>
            <a:ext cx="7992688" cy="4050792"/>
          </a:xfrm>
        </p:spPr>
        <p:txBody>
          <a:bodyPr/>
          <a:lstStyle/>
          <a:p>
            <a:r>
              <a:rPr lang="en-US" dirty="0"/>
              <a:t>Use 3-stage model</a:t>
            </a:r>
          </a:p>
          <a:p>
            <a:r>
              <a:rPr lang="en-US" dirty="0"/>
              <a:t>Global + Local + Fusion + Binary Classifier</a:t>
            </a:r>
          </a:p>
          <a:p>
            <a:r>
              <a:rPr lang="en-US" dirty="0"/>
              <a:t>Contribution: implicit attention mechanism by activation heatmap</a:t>
            </a:r>
          </a:p>
          <a:p>
            <a:r>
              <a:rPr lang="en-US" dirty="0"/>
              <a:t>Cons: Unknow applicable to other tasks.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5B9694-F4E1-AE41-B9D5-7BA55948BC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10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1AA60B-EDC5-A74A-9DEE-F33E908A3DEA}"/>
              </a:ext>
            </a:extLst>
          </p:cNvPr>
          <p:cNvSpPr txBox="1"/>
          <p:nvPr/>
        </p:nvSpPr>
        <p:spPr>
          <a:xfrm>
            <a:off x="2497873" y="322270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B6F980-32FE-174A-ADB4-E1CD9AA69D99}"/>
              </a:ext>
            </a:extLst>
          </p:cNvPr>
          <p:cNvSpPr txBox="1"/>
          <p:nvPr/>
        </p:nvSpPr>
        <p:spPr>
          <a:xfrm>
            <a:off x="2174488" y="226369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534C6D-50F0-DE44-A5AB-AFE2B43589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3769502"/>
            <a:ext cx="7315200" cy="3088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1281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B115F2-CA89-FC44-B6AB-36457A1839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ED18D7-28A6-5C4D-A2AA-EBE89A46BA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Radiologist-Level CAD to detect 14 Thoracic diseases</a:t>
            </a:r>
          </a:p>
          <a:p>
            <a:r>
              <a:rPr lang="en-US" dirty="0" err="1"/>
              <a:t>Trần</a:t>
            </a:r>
            <a:r>
              <a:rPr lang="en-US" dirty="0"/>
              <a:t> Quang </a:t>
            </a:r>
            <a:r>
              <a:rPr lang="en-US" dirty="0" err="1"/>
              <a:t>Đạt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A1801B-84D4-4147-B4E7-321497FD06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38308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DD52DA-3154-624F-8491-12C8F7884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Proposed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7A0022-CFBF-0146-ABEC-A355DF7FDB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2-stage model</a:t>
            </a:r>
          </a:p>
          <a:p>
            <a:r>
              <a:rPr lang="en-US" dirty="0"/>
              <a:t>Lung segmentation + </a:t>
            </a:r>
            <a:r>
              <a:rPr lang="en-US" dirty="0" err="1"/>
              <a:t>DenseNet</a:t>
            </a:r>
            <a:r>
              <a:rPr lang="en-US" dirty="0"/>
              <a:t> Extractor + Binary Classifier</a:t>
            </a:r>
          </a:p>
          <a:p>
            <a:r>
              <a:rPr lang="en-US" dirty="0"/>
              <a:t>Contribution: explicit attention guided segmentation </a:t>
            </a:r>
          </a:p>
          <a:p>
            <a:r>
              <a:rPr lang="en-US" dirty="0"/>
              <a:t>CAM for visualization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5B9694-F4E1-AE41-B9D5-7BA55948BC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12</a:t>
            </a:fld>
            <a:endParaRPr lang="en-US" dirty="0"/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55374A2C-3C63-9E46-AD6C-493E3CDE8E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821" y="3799168"/>
            <a:ext cx="7338357" cy="2838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3309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DD52DA-3154-624F-8491-12C8F7884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7A0022-CFBF-0146-ABEC-A355DF7FDB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ChestX</a:t>
            </a:r>
            <a:r>
              <a:rPr lang="en-US" dirty="0"/>
              <a:t>-ray 14 (classification): </a:t>
            </a:r>
          </a:p>
          <a:p>
            <a:pPr lvl="1"/>
            <a:r>
              <a:rPr lang="en-US" dirty="0"/>
              <a:t>112,120 CXRs from 30,805 patients </a:t>
            </a:r>
          </a:p>
          <a:p>
            <a:pPr lvl="1"/>
            <a:r>
              <a:rPr lang="en-US" dirty="0"/>
              <a:t>70% train, 10% validate, 20% test; no patient overlap</a:t>
            </a:r>
          </a:p>
          <a:p>
            <a:r>
              <a:rPr lang="en-US" dirty="0"/>
              <a:t>JSRT (Japanese Society of Radiological Technology): </a:t>
            </a:r>
          </a:p>
          <a:p>
            <a:pPr lvl="1"/>
            <a:r>
              <a:rPr lang="en-US" dirty="0"/>
              <a:t>247 CXRs with corresponding masks</a:t>
            </a:r>
          </a:p>
          <a:p>
            <a:pPr lvl="1"/>
            <a:r>
              <a:rPr lang="en-US" dirty="0"/>
              <a:t>70% train, 10% validate, 20% test</a:t>
            </a:r>
          </a:p>
          <a:p>
            <a:r>
              <a:rPr lang="en-US" dirty="0"/>
              <a:t>MC (</a:t>
            </a:r>
            <a:r>
              <a:rPr lang="en-US" dirty="0" err="1"/>
              <a:t>Montgometry</a:t>
            </a:r>
            <a:r>
              <a:rPr lang="en-US" dirty="0"/>
              <a:t> County): </a:t>
            </a:r>
          </a:p>
          <a:p>
            <a:pPr lvl="1"/>
            <a:r>
              <a:rPr lang="en-US" dirty="0"/>
              <a:t>138 CXRs with corresponding masks</a:t>
            </a:r>
          </a:p>
          <a:p>
            <a:pPr lvl="1"/>
            <a:r>
              <a:rPr lang="en-US" dirty="0"/>
              <a:t>70% train, 10% validate, 20% test</a:t>
            </a:r>
          </a:p>
          <a:p>
            <a:r>
              <a:rPr lang="en-US" dirty="0"/>
              <a:t>Combine JSRT and MC for segmentation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5B9694-F4E1-AE41-B9D5-7BA55948BC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61598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DD52DA-3154-624F-8491-12C8F7884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neural network (CNN)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7A0022-CFBF-0146-ABEC-A355DF7FDB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121408"/>
            <a:ext cx="5122310" cy="4050792"/>
          </a:xfrm>
        </p:spPr>
        <p:txBody>
          <a:bodyPr/>
          <a:lstStyle/>
          <a:p>
            <a:pPr lvl="1"/>
            <a:r>
              <a:rPr lang="en-US" dirty="0"/>
              <a:t>Use convolutional filter to extract features</a:t>
            </a:r>
          </a:p>
          <a:p>
            <a:pPr lvl="1"/>
            <a:r>
              <a:rPr lang="en-US" dirty="0"/>
              <a:t>Filter weights are learnt by optimizing an objective function (loss function)</a:t>
            </a:r>
          </a:p>
          <a:p>
            <a:pPr lvl="1"/>
            <a:r>
              <a:rPr lang="en-US" dirty="0"/>
              <a:t>Stack layer of convolutional filters</a:t>
            </a:r>
          </a:p>
          <a:p>
            <a:pPr lvl="1"/>
            <a:r>
              <a:rPr lang="en-US" dirty="0"/>
              <a:t>Learn representation from low-level to high-level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5B9694-F4E1-AE41-B9D5-7BA55948BC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14</a:t>
            </a:fld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8BE87BB-8F12-134B-A50E-BA6B00429815}"/>
              </a:ext>
            </a:extLst>
          </p:cNvPr>
          <p:cNvGrpSpPr/>
          <p:nvPr/>
        </p:nvGrpSpPr>
        <p:grpSpPr>
          <a:xfrm>
            <a:off x="2306511" y="3688332"/>
            <a:ext cx="2265489" cy="3036866"/>
            <a:chOff x="6217857" y="1819504"/>
            <a:chExt cx="2265489" cy="303686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FA8ADC0-FD55-864B-8EC1-4A2FC3F815A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17857" y="1819504"/>
              <a:ext cx="2265489" cy="2575201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499FA6A-DBB3-E54D-B408-021C2D6F802E}"/>
                </a:ext>
              </a:extLst>
            </p:cNvPr>
            <p:cNvSpPr txBox="1"/>
            <p:nvPr/>
          </p:nvSpPr>
          <p:spPr>
            <a:xfrm>
              <a:off x="6470130" y="4394705"/>
              <a:ext cx="192940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Visualize 2D convolution. </a:t>
              </a:r>
              <a:r>
                <a:rPr lang="en-US" sz="1200" dirty="0">
                  <a:hlinkClick r:id="rId4"/>
                </a:rPr>
                <a:t>Credit</a:t>
              </a:r>
              <a:endParaRPr lang="en-US" sz="1200" dirty="0"/>
            </a:p>
          </p:txBody>
        </p:sp>
      </p:grp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DCCAE239-90AF-324D-8F94-7F50AC9132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3762" y="1611719"/>
            <a:ext cx="3230118" cy="3427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7576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DD52DA-3154-624F-8491-12C8F7884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484632"/>
            <a:ext cx="7772400" cy="1609344"/>
          </a:xfrm>
        </p:spPr>
        <p:txBody>
          <a:bodyPr/>
          <a:lstStyle/>
          <a:p>
            <a:r>
              <a:rPr lang="en-US" dirty="0"/>
              <a:t>Thoracic classification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5B9694-F4E1-AE41-B9D5-7BA55948BC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15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C21A3F-5071-D646-B6A9-3A3928E9BFDB}"/>
              </a:ext>
            </a:extLst>
          </p:cNvPr>
          <p:cNvGrpSpPr/>
          <p:nvPr/>
        </p:nvGrpSpPr>
        <p:grpSpPr>
          <a:xfrm>
            <a:off x="575426" y="3026742"/>
            <a:ext cx="8147950" cy="3246043"/>
            <a:chOff x="550376" y="2186568"/>
            <a:chExt cx="8147950" cy="3246043"/>
          </a:xfrm>
        </p:grpSpPr>
        <p:pic>
          <p:nvPicPr>
            <p:cNvPr id="8" name="Picture 7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55374A2C-3C63-9E46-AD6C-493E3CDE8EA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0376" y="2321192"/>
              <a:ext cx="8043247" cy="3111419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05F55BC-2B51-6F45-B7DF-0C8D34975549}"/>
                </a:ext>
              </a:extLst>
            </p:cNvPr>
            <p:cNvSpPr/>
            <p:nvPr/>
          </p:nvSpPr>
          <p:spPr>
            <a:xfrm>
              <a:off x="2996773" y="2186568"/>
              <a:ext cx="5701553" cy="1609344"/>
            </a:xfrm>
            <a:prstGeom prst="rect">
              <a:avLst/>
            </a:prstGeom>
            <a:noFill/>
            <a:ln w="57150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7573BD6-6FDF-484D-BD4D-E6F0C1B4E7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121408"/>
            <a:ext cx="5122310" cy="4050792"/>
          </a:xfrm>
        </p:spPr>
        <p:txBody>
          <a:bodyPr/>
          <a:lstStyle/>
          <a:p>
            <a:pPr lvl="1"/>
            <a:r>
              <a:rPr lang="en-US" dirty="0" err="1"/>
              <a:t>ResNet</a:t>
            </a:r>
            <a:endParaRPr lang="en-US" dirty="0"/>
          </a:p>
          <a:p>
            <a:pPr lvl="1"/>
            <a:r>
              <a:rPr lang="en-US" dirty="0" err="1"/>
              <a:t>DenseNet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52599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DD52DA-3154-624F-8491-12C8F7884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ResNet</a:t>
            </a:r>
            <a:r>
              <a:rPr lang="en-US" dirty="0"/>
              <a:t> (He et al., 2015)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37A0022-CFBF-0146-ABEC-A355DF7FDBF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5800" y="2121408"/>
                <a:ext cx="7772400" cy="4050792"/>
              </a:xfrm>
            </p:spPr>
            <p:txBody>
              <a:bodyPr/>
              <a:lstStyle/>
              <a:p>
                <a:r>
                  <a:rPr lang="en-US" dirty="0"/>
                  <a:t>Layer function: short skip connection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Loss function: (14 binary cross entropy loss)</a:t>
                </a:r>
                <a:endParaRPr lang="en-US" dirty="0">
                  <a:effectLst/>
                </a:endParaRP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smtClean="0">
                        <a:latin typeface="Cambria Math" panose="02040503050406030204" pitchFamily="18" charset="0"/>
                      </a:rPr>
                      <m:t>L</m:t>
                    </m:r>
                    <m:r>
                      <a:rPr lang="en-US" sz="160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1600" smtClean="0"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sz="1600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160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sz="1600" smtClean="0">
                        <a:latin typeface="Cambria Math" panose="02040503050406030204" pitchFamily="18" charset="0"/>
                      </a:rPr>
                      <m:t>)=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600">
                            <a:latin typeface="Cambria Math" panose="02040503050406030204" pitchFamily="18" charset="0"/>
                          </a:rPr>
                          <m:t>β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600">
                            <a:latin typeface="Cambria Math" panose="02040503050406030204" pitchFamily="18" charset="0"/>
                          </a:rPr>
                          <m:t>P</m:t>
                        </m:r>
                      </m:sub>
                    </m:sSub>
                    <m:nary>
                      <m:naryPr>
                        <m:chr m:val="∑"/>
                        <m:grow m:val="on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600">
                                <a:latin typeface="Cambria Math" panose="02040503050406030204" pitchFamily="18" charset="0"/>
                              </a:rPr>
                              <m:t>c</m:t>
                            </m:r>
                            <m:r>
                              <a:rPr lang="en-US" sz="1600">
                                <a:latin typeface="Cambria Math" panose="02040503050406030204" pitchFamily="18" charset="0"/>
                              </a:rPr>
                              <m:t>=1,  </m:t>
                            </m:r>
                            <m:r>
                              <m:rPr>
                                <m:sty m:val="p"/>
                              </m:rPr>
                              <a:rPr lang="en-US" sz="1600">
                                <a:latin typeface="Cambria Math" panose="02040503050406030204" pitchFamily="18" charset="0"/>
                              </a:rPr>
                              <m:t>y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1600">
                                <a:latin typeface="Cambria Math" panose="02040503050406030204" pitchFamily="18" charset="0"/>
                              </a:rPr>
                              <m:t>c</m:t>
                            </m:r>
                          </m:sub>
                        </m:sSub>
                        <m:r>
                          <a:rPr lang="en-US" sz="160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sz="1600">
                            <a:latin typeface="Cambria Math" panose="02040503050406030204" pitchFamily="18" charset="0"/>
                          </a:rPr>
                          <m:t>c</m:t>
                        </m:r>
                        <m:r>
                          <a:rPr lang="en-US" sz="1600">
                            <a:latin typeface="Cambria Math" panose="02040503050406030204" pitchFamily="18" charset="0"/>
                          </a:rPr>
                          <m:t>=14</m:t>
                        </m:r>
                      </m:sup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sz="1600">
                            <a:latin typeface="Cambria Math" panose="02040503050406030204" pitchFamily="18" charset="0"/>
                          </a:rPr>
                          <m:t>ln</m:t>
                        </m:r>
                        <m:r>
                          <a:rPr lang="en-US" sz="160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sz="1600">
                            <a:latin typeface="Cambria Math" panose="02040503050406030204" pitchFamily="18" charset="0"/>
                          </a:rPr>
                          <m:t>p</m:t>
                        </m:r>
                        <m:r>
                          <a:rPr lang="en-US" sz="160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en-US" sz="160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600">
                            <a:latin typeface="Cambria Math" panose="02040503050406030204" pitchFamily="18" charset="0"/>
                          </a:rPr>
                          <m:t>β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600">
                            <a:latin typeface="Cambria Math" panose="02040503050406030204" pitchFamily="18" charset="0"/>
                          </a:rPr>
                          <m:t>N</m:t>
                        </m:r>
                      </m:sub>
                    </m:sSub>
                    <m:nary>
                      <m:naryPr>
                        <m:chr m:val="∑"/>
                        <m:grow m:val="on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</m:rPr>
                          <a:rPr lang="en-US" sz="1600">
                            <a:latin typeface="Cambria Math" panose="02040503050406030204" pitchFamily="18" charset="0"/>
                          </a:rPr>
                          <m:t>n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600">
                                <a:latin typeface="Cambria Math" panose="02040503050406030204" pitchFamily="18" charset="0"/>
                              </a:rPr>
                              <m:t>c</m:t>
                            </m:r>
                            <m:r>
                              <a:rPr lang="en-US" sz="1600">
                                <a:latin typeface="Cambria Math" panose="02040503050406030204" pitchFamily="18" charset="0"/>
                              </a:rPr>
                              <m:t>=1,  </m:t>
                            </m:r>
                            <m:r>
                              <m:rPr>
                                <m:sty m:val="p"/>
                              </m:rPr>
                              <a:rPr lang="en-US" sz="1600">
                                <a:latin typeface="Cambria Math" panose="02040503050406030204" pitchFamily="18" charset="0"/>
                              </a:rPr>
                              <m:t>y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1600">
                                <a:latin typeface="Cambria Math" panose="02040503050406030204" pitchFamily="18" charset="0"/>
                              </a:rPr>
                              <m:t>c</m:t>
                            </m:r>
                          </m:sub>
                        </m:sSub>
                        <m:r>
                          <a:rPr lang="en-US" sz="160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sz="1600">
                            <a:latin typeface="Cambria Math" panose="02040503050406030204" pitchFamily="18" charset="0"/>
                          </a:rPr>
                          <m:t>c</m:t>
                        </m:r>
                        <m:r>
                          <a:rPr lang="en-US" sz="1600">
                            <a:latin typeface="Cambria Math" panose="02040503050406030204" pitchFamily="18" charset="0"/>
                          </a:rPr>
                          <m:t>=14</m:t>
                        </m:r>
                      </m:sup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sz="1600">
                            <a:latin typeface="Cambria Math" panose="02040503050406030204" pitchFamily="18" charset="0"/>
                          </a:rPr>
                          <m:t>ln</m:t>
                        </m:r>
                        <m:r>
                          <a:rPr lang="en-US" sz="1600">
                            <a:latin typeface="Cambria Math" panose="02040503050406030204" pitchFamily="18" charset="0"/>
                          </a:rPr>
                          <m:t>(1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sz="1600">
                            <a:latin typeface="Cambria Math" panose="02040503050406030204" pitchFamily="18" charset="0"/>
                          </a:rPr>
                          <m:t>p</m:t>
                        </m:r>
                        <m:r>
                          <a:rPr lang="en-US" sz="160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sz="1000" dirty="0">
                    <a:effectLst/>
                  </a:rPr>
                  <a:t> </a:t>
                </a:r>
                <a:r>
                  <a:rPr lang="en-US" dirty="0">
                    <a:effectLst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37A0022-CFBF-0146-ABEC-A355DF7FDB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5800" y="2121408"/>
                <a:ext cx="7772400" cy="4050792"/>
              </a:xfrm>
              <a:blipFill>
                <a:blip r:embed="rId3"/>
                <a:stretch>
                  <a:fillRect l="-326" t="-1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5B9694-F4E1-AE41-B9D5-7BA55948BC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16</a:t>
            </a:fld>
            <a:endParaRPr lang="en-US" dirty="0"/>
          </a:p>
        </p:txBody>
      </p:sp>
      <p:sp>
        <p:nvSpPr>
          <p:cNvPr id="36" name="Right Arrow 35">
            <a:extLst>
              <a:ext uri="{FF2B5EF4-FFF2-40B4-BE49-F238E27FC236}">
                <a16:creationId xmlns:a16="http://schemas.microsoft.com/office/drawing/2014/main" id="{EF13B54B-B3B8-D240-921A-8148B6DBE94E}"/>
              </a:ext>
            </a:extLst>
          </p:cNvPr>
          <p:cNvSpPr/>
          <p:nvPr/>
        </p:nvSpPr>
        <p:spPr>
          <a:xfrm rot="1527259">
            <a:off x="5064515" y="4042056"/>
            <a:ext cx="2173559" cy="354557"/>
          </a:xfrm>
          <a:prstGeom prst="rightArrow">
            <a:avLst>
              <a:gd name="adj1" fmla="val 30301"/>
              <a:gd name="adj2" fmla="val 56432"/>
            </a:avLst>
          </a:prstGeom>
          <a:blipFill dpi="0" rotWithShape="1">
            <a:blip r:embed="rId4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blipFill>
                <a:blip r:embed="rId6"/>
                <a:tile tx="6350" ty="-127000" sx="65000" sy="64000" flip="none" algn="tl"/>
              </a:blipFill>
            </a:endParaRP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228E8E38-1C1C-434A-9267-B4EA0EFB3F8A}"/>
              </a:ext>
            </a:extLst>
          </p:cNvPr>
          <p:cNvGrpSpPr/>
          <p:nvPr/>
        </p:nvGrpSpPr>
        <p:grpSpPr>
          <a:xfrm>
            <a:off x="685800" y="4059412"/>
            <a:ext cx="1741356" cy="2627667"/>
            <a:chOff x="685800" y="4059412"/>
            <a:chExt cx="1741356" cy="2627667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FF54D76B-435F-0C4F-AC4E-296C6792B237}"/>
                </a:ext>
              </a:extLst>
            </p:cNvPr>
            <p:cNvGrpSpPr/>
            <p:nvPr/>
          </p:nvGrpSpPr>
          <p:grpSpPr>
            <a:xfrm>
              <a:off x="685800" y="4059412"/>
              <a:ext cx="1741356" cy="2627667"/>
              <a:chOff x="628557" y="-10686"/>
              <a:chExt cx="1741356" cy="2627894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E8A225BC-342E-5046-94C2-56784C3926D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63500" y="-10686"/>
                <a:ext cx="960881" cy="2410841"/>
              </a:xfrm>
              <a:prstGeom prst="rect">
                <a:avLst/>
              </a:prstGeom>
            </p:spPr>
          </p:pic>
          <p:sp>
            <p:nvSpPr>
              <p:cNvPr id="14" name="Text Box 30">
                <a:extLst>
                  <a:ext uri="{FF2B5EF4-FFF2-40B4-BE49-F238E27FC236}">
                    <a16:creationId xmlns:a16="http://schemas.microsoft.com/office/drawing/2014/main" id="{AFA63FD1-9803-E54B-AFE9-1990B210EFA4}"/>
                  </a:ext>
                </a:extLst>
              </p:cNvPr>
              <p:cNvSpPr txBox="1"/>
              <p:nvPr/>
            </p:nvSpPr>
            <p:spPr>
              <a:xfrm>
                <a:off x="628557" y="2411095"/>
                <a:ext cx="1741356" cy="206113"/>
              </a:xfrm>
              <a:prstGeom prst="rect">
                <a:avLst/>
              </a:prstGeom>
              <a:solidFill>
                <a:prstClr val="white"/>
              </a:solidFill>
              <a:ln>
                <a:noFill/>
              </a:ln>
            </p:spPr>
            <p:txBody>
              <a:bodyPr rot="0" spcFirstLastPara="0" vert="horz" wrap="square" lIns="0" tIns="0" rIns="0" bIns="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>
                  <a:lnSpc>
                    <a:spcPct val="15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sz="1000" b="1" i="1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Down Layer</a:t>
                </a:r>
                <a:endParaRPr lang="en-US" sz="1000" i="1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1439F427-419A-0043-A696-0492A704057C}"/>
                    </a:ext>
                  </a:extLst>
                </p14:cNvPr>
                <p14:cNvContentPartPr/>
                <p14:nvPr/>
              </p14:nvContentPartPr>
              <p14:xfrm>
                <a:off x="1317221" y="4127692"/>
                <a:ext cx="421560" cy="2304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1439F427-419A-0043-A696-0492A704057C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281221" y="4055692"/>
                  <a:ext cx="49320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0F088187-91A5-0E44-B64A-55ABCD6DB3AE}"/>
                    </a:ext>
                  </a:extLst>
                </p14:cNvPr>
                <p14:cNvContentPartPr/>
                <p14:nvPr/>
              </p14:nvContentPartPr>
              <p14:xfrm>
                <a:off x="1406452" y="5974268"/>
                <a:ext cx="260640" cy="12528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0F088187-91A5-0E44-B64A-55ABCD6DB3AE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370812" y="5902628"/>
                  <a:ext cx="33228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EB2FE729-D96E-ED4E-9C34-DC1F6357EB6C}"/>
                    </a:ext>
                  </a:extLst>
                </p14:cNvPr>
                <p14:cNvContentPartPr/>
                <p14:nvPr/>
              </p14:nvContentPartPr>
              <p14:xfrm>
                <a:off x="1222651" y="6603080"/>
                <a:ext cx="722160" cy="2952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EB2FE729-D96E-ED4E-9C34-DC1F6357EB6C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186651" y="6531080"/>
                  <a:ext cx="79380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59C2DA71-5E61-BC4A-AF97-F761C48DA5F4}"/>
                    </a:ext>
                  </a:extLst>
                </p14:cNvPr>
                <p14:cNvContentPartPr/>
                <p14:nvPr/>
              </p14:nvContentPartPr>
              <p14:xfrm>
                <a:off x="1332451" y="6359360"/>
                <a:ext cx="442800" cy="68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59C2DA71-5E61-BC4A-AF97-F761C48DA5F4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296451" y="6287720"/>
                  <a:ext cx="514440" cy="150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BAFE2D3A-526A-A44B-8BC4-B0C2DE430DEF}"/>
              </a:ext>
            </a:extLst>
          </p:cNvPr>
          <p:cNvGrpSpPr/>
          <p:nvPr/>
        </p:nvGrpSpPr>
        <p:grpSpPr>
          <a:xfrm>
            <a:off x="3554763" y="3996981"/>
            <a:ext cx="1503045" cy="2640929"/>
            <a:chOff x="3554763" y="3996981"/>
            <a:chExt cx="1503045" cy="2640929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3F431FF-3B21-5642-B373-FFFE9B9AB97C}"/>
                </a:ext>
              </a:extLst>
            </p:cNvPr>
            <p:cNvGrpSpPr/>
            <p:nvPr/>
          </p:nvGrpSpPr>
          <p:grpSpPr>
            <a:xfrm>
              <a:off x="3554763" y="3996981"/>
              <a:ext cx="1503045" cy="2640929"/>
              <a:chOff x="759701" y="-117957"/>
              <a:chExt cx="1503765" cy="2640929"/>
            </a:xfrm>
          </p:grpSpPr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CC39F930-E2D0-9A4E-AE43-C6AB7CF0A2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80516" y="-117957"/>
                <a:ext cx="946565" cy="2437732"/>
              </a:xfrm>
              <a:prstGeom prst="rect">
                <a:avLst/>
              </a:prstGeom>
            </p:spPr>
          </p:pic>
          <p:sp>
            <p:nvSpPr>
              <p:cNvPr id="17" name="Text Box 24">
                <a:extLst>
                  <a:ext uri="{FF2B5EF4-FFF2-40B4-BE49-F238E27FC236}">
                    <a16:creationId xmlns:a16="http://schemas.microsoft.com/office/drawing/2014/main" id="{1FE7A413-07A5-394A-A7FA-FBE24644C71E}"/>
                  </a:ext>
                </a:extLst>
              </p:cNvPr>
              <p:cNvSpPr txBox="1"/>
              <p:nvPr/>
            </p:nvSpPr>
            <p:spPr>
              <a:xfrm>
                <a:off x="759701" y="2319775"/>
                <a:ext cx="1503765" cy="203197"/>
              </a:xfrm>
              <a:prstGeom prst="rect">
                <a:avLst/>
              </a:prstGeom>
              <a:solidFill>
                <a:prstClr val="white"/>
              </a:solidFill>
              <a:ln>
                <a:noFill/>
              </a:ln>
            </p:spPr>
            <p:txBody>
              <a:bodyPr rot="0" spcFirstLastPara="0" vert="horz" wrap="square" lIns="0" tIns="0" rIns="0" bIns="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>
                  <a:lnSpc>
                    <a:spcPct val="15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sz="1000" b="1" i="1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Residual Layer</a:t>
                </a:r>
                <a:endParaRPr lang="en-US" sz="1000" i="1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887C5576-031B-7E40-9413-105E54DD7487}"/>
                </a:ext>
              </a:extLst>
            </p:cNvPr>
            <p:cNvGrpSpPr/>
            <p:nvPr/>
          </p:nvGrpSpPr>
          <p:grpSpPr>
            <a:xfrm>
              <a:off x="3928051" y="4017454"/>
              <a:ext cx="818640" cy="2567986"/>
              <a:chOff x="3928051" y="4017454"/>
              <a:chExt cx="818640" cy="2567986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7">
                <p14:nvContentPartPr>
                  <p14:cNvPr id="31" name="Ink 30">
                    <a:extLst>
                      <a:ext uri="{FF2B5EF4-FFF2-40B4-BE49-F238E27FC236}">
                        <a16:creationId xmlns:a16="http://schemas.microsoft.com/office/drawing/2014/main" id="{ADC7DA45-905A-FF41-9590-E3D495870D5C}"/>
                      </a:ext>
                    </a:extLst>
                  </p14:cNvPr>
                  <p14:cNvContentPartPr/>
                  <p14:nvPr/>
                </p14:nvContentPartPr>
                <p14:xfrm>
                  <a:off x="4085621" y="4017454"/>
                  <a:ext cx="321840" cy="41760"/>
                </p14:xfrm>
              </p:contentPart>
            </mc:Choice>
            <mc:Fallback xmlns="">
              <p:pic>
                <p:nvPicPr>
                  <p:cNvPr id="31" name="Ink 30">
                    <a:extLst>
                      <a:ext uri="{FF2B5EF4-FFF2-40B4-BE49-F238E27FC236}">
                        <a16:creationId xmlns:a16="http://schemas.microsoft.com/office/drawing/2014/main" id="{ADC7DA45-905A-FF41-9590-E3D495870D5C}"/>
                      </a:ext>
                    </a:extLst>
                  </p:cNvPr>
                  <p:cNvPicPr/>
                  <p:nvPr/>
                </p:nvPicPr>
                <p:blipFill>
                  <a:blip r:embed="rId18"/>
                  <a:stretch>
                    <a:fillRect/>
                  </a:stretch>
                </p:blipFill>
                <p:spPr>
                  <a:xfrm>
                    <a:off x="4049981" y="3945454"/>
                    <a:ext cx="393480" cy="185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">
                <p14:nvContentPartPr>
                  <p14:cNvPr id="48" name="Ink 47">
                    <a:extLst>
                      <a:ext uri="{FF2B5EF4-FFF2-40B4-BE49-F238E27FC236}">
                        <a16:creationId xmlns:a16="http://schemas.microsoft.com/office/drawing/2014/main" id="{F027B4E7-0BFF-5547-8D17-3907F3F45B10}"/>
                      </a:ext>
                    </a:extLst>
                  </p14:cNvPr>
                  <p14:cNvContentPartPr/>
                  <p14:nvPr/>
                </p14:nvContentPartPr>
                <p14:xfrm>
                  <a:off x="4102291" y="6285560"/>
                  <a:ext cx="386640" cy="21240"/>
                </p14:xfrm>
              </p:contentPart>
            </mc:Choice>
            <mc:Fallback xmlns="">
              <p:pic>
                <p:nvPicPr>
                  <p:cNvPr id="48" name="Ink 47">
                    <a:extLst>
                      <a:ext uri="{FF2B5EF4-FFF2-40B4-BE49-F238E27FC236}">
                        <a16:creationId xmlns:a16="http://schemas.microsoft.com/office/drawing/2014/main" id="{F027B4E7-0BFF-5547-8D17-3907F3F45B10}"/>
                      </a:ext>
                    </a:extLst>
                  </p:cNvPr>
                  <p:cNvPicPr/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>
                    <a:off x="4066291" y="6213920"/>
                    <a:ext cx="458280" cy="164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">
                <p14:nvContentPartPr>
                  <p14:cNvPr id="52" name="Ink 51">
                    <a:extLst>
                      <a:ext uri="{FF2B5EF4-FFF2-40B4-BE49-F238E27FC236}">
                        <a16:creationId xmlns:a16="http://schemas.microsoft.com/office/drawing/2014/main" id="{0ABD3A14-A912-2746-A0CA-057F94AE483A}"/>
                      </a:ext>
                    </a:extLst>
                  </p14:cNvPr>
                  <p14:cNvContentPartPr/>
                  <p14:nvPr/>
                </p14:nvContentPartPr>
                <p14:xfrm>
                  <a:off x="3928051" y="6557360"/>
                  <a:ext cx="818640" cy="28080"/>
                </p14:xfrm>
              </p:contentPart>
            </mc:Choice>
            <mc:Fallback xmlns="">
              <p:pic>
                <p:nvPicPr>
                  <p:cNvPr id="52" name="Ink 51">
                    <a:extLst>
                      <a:ext uri="{FF2B5EF4-FFF2-40B4-BE49-F238E27FC236}">
                        <a16:creationId xmlns:a16="http://schemas.microsoft.com/office/drawing/2014/main" id="{0ABD3A14-A912-2746-A0CA-057F94AE483A}"/>
                      </a:ext>
                    </a:extLst>
                  </p:cNvPr>
                  <p:cNvPicPr/>
                  <p:nvPr/>
                </p:nvPicPr>
                <p:blipFill>
                  <a:blip r:embed="rId22"/>
                  <a:stretch>
                    <a:fillRect/>
                  </a:stretch>
                </p:blipFill>
                <p:spPr>
                  <a:xfrm>
                    <a:off x="3892411" y="6485360"/>
                    <a:ext cx="890280" cy="17172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1C31F294-0BB1-AB42-BDDD-820F7F05DAAD}"/>
              </a:ext>
            </a:extLst>
          </p:cNvPr>
          <p:cNvGrpSpPr/>
          <p:nvPr/>
        </p:nvGrpSpPr>
        <p:grpSpPr>
          <a:xfrm>
            <a:off x="6643575" y="1577107"/>
            <a:ext cx="1535635" cy="3416809"/>
            <a:chOff x="6496814" y="1564502"/>
            <a:chExt cx="1535635" cy="3416809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4E77FAC9-6707-F443-9CD3-E06B978C57B0}"/>
                    </a:ext>
                  </a:extLst>
                </p14:cNvPr>
                <p14:cNvContentPartPr/>
                <p14:nvPr/>
              </p14:nvContentPartPr>
              <p14:xfrm>
                <a:off x="6976467" y="1624475"/>
                <a:ext cx="511200" cy="3780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4E77FAC9-6707-F443-9CD3-E06B978C57B0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6940467" y="1552835"/>
                  <a:ext cx="582840" cy="1814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B9B417C2-D8F0-B646-BC5E-C5B7C84E09FE}"/>
                </a:ext>
              </a:extLst>
            </p:cNvPr>
            <p:cNvGrpSpPr/>
            <p:nvPr/>
          </p:nvGrpSpPr>
          <p:grpSpPr>
            <a:xfrm>
              <a:off x="6496814" y="1564502"/>
              <a:ext cx="1535635" cy="3416809"/>
              <a:chOff x="6491817" y="1549090"/>
              <a:chExt cx="1535635" cy="3416809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29FC648B-DCCF-DA4E-A167-5BAFF836E77A}"/>
                  </a:ext>
                </a:extLst>
              </p:cNvPr>
              <p:cNvPicPr/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91817" y="1549090"/>
                <a:ext cx="1535635" cy="3197997"/>
              </a:xfrm>
              <a:prstGeom prst="rect">
                <a:avLst/>
              </a:prstGeom>
            </p:spPr>
          </p:pic>
          <p:sp>
            <p:nvSpPr>
              <p:cNvPr id="39" name="Text Box 24">
                <a:extLst>
                  <a:ext uri="{FF2B5EF4-FFF2-40B4-BE49-F238E27FC236}">
                    <a16:creationId xmlns:a16="http://schemas.microsoft.com/office/drawing/2014/main" id="{3D057CC0-F801-B04C-82FA-CB44EB4DEBFC}"/>
                  </a:ext>
                </a:extLst>
              </p:cNvPr>
              <p:cNvSpPr txBox="1"/>
              <p:nvPr/>
            </p:nvSpPr>
            <p:spPr>
              <a:xfrm>
                <a:off x="6736078" y="4762702"/>
                <a:ext cx="1088671" cy="203197"/>
              </a:xfrm>
              <a:prstGeom prst="rect">
                <a:avLst/>
              </a:prstGeom>
              <a:solidFill>
                <a:prstClr val="white"/>
              </a:solidFill>
              <a:ln>
                <a:noFill/>
              </a:ln>
            </p:spPr>
            <p:txBody>
              <a:bodyPr rot="0" spcFirstLastPara="0" vert="horz" wrap="square" lIns="0" tIns="0" rIns="0" bIns="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>
                  <a:lnSpc>
                    <a:spcPct val="15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sz="1000" b="1" i="1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ResNet</a:t>
                </a:r>
                <a:r>
                  <a:rPr lang="en-US" sz="1000" b="1" i="1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, simplified</a:t>
                </a:r>
                <a:endParaRPr lang="en-US" sz="1000" i="1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3845D198-9EBE-BA46-96D6-85E495A1BA74}"/>
                    </a:ext>
                  </a:extLst>
                </p14:cNvPr>
                <p14:cNvContentPartPr/>
                <p14:nvPr/>
              </p14:nvContentPartPr>
              <p14:xfrm>
                <a:off x="6999571" y="2733800"/>
                <a:ext cx="463320" cy="4860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3845D198-9EBE-BA46-96D6-85E495A1BA74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6963571" y="2661800"/>
                  <a:ext cx="53496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D65FF56B-3CE2-2A4E-AD11-2E7F2BA43EA9}"/>
                    </a:ext>
                  </a:extLst>
                </p14:cNvPr>
                <p14:cNvContentPartPr/>
                <p14:nvPr/>
              </p14:nvContentPartPr>
              <p14:xfrm>
                <a:off x="7183171" y="4689320"/>
                <a:ext cx="204480" cy="432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D65FF56B-3CE2-2A4E-AD11-2E7F2BA43EA9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7147171" y="4617320"/>
                  <a:ext cx="27612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C387B424-BB77-754B-BFE1-BBA0F78ED7C2}"/>
                    </a:ext>
                  </a:extLst>
                </p14:cNvPr>
                <p14:cNvContentPartPr/>
                <p14:nvPr/>
              </p14:nvContentPartPr>
              <p14:xfrm>
                <a:off x="7045291" y="3213320"/>
                <a:ext cx="398880" cy="198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C387B424-BB77-754B-BFE1-BBA0F78ED7C2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7009651" y="3141320"/>
                  <a:ext cx="470520" cy="163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24E4CB3E-F0B8-0C4A-8CEC-2D4D9FC570AF}"/>
                  </a:ext>
                </a:extLst>
              </p14:cNvPr>
              <p14:cNvContentPartPr/>
              <p14:nvPr/>
            </p14:nvContentPartPr>
            <p14:xfrm>
              <a:off x="4124880" y="5923800"/>
              <a:ext cx="277200" cy="489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24E4CB3E-F0B8-0C4A-8CEC-2D4D9FC570AF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4089240" y="5852160"/>
                <a:ext cx="348840" cy="19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BE5D683A-B200-3A40-B254-78AAA94C9DEA}"/>
                  </a:ext>
                </a:extLst>
              </p14:cNvPr>
              <p14:cNvContentPartPr/>
              <p14:nvPr/>
            </p14:nvContentPartPr>
            <p14:xfrm>
              <a:off x="2764440" y="2279520"/>
              <a:ext cx="2276640" cy="644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BE5D683A-B200-3A40-B254-78AAA94C9DEA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2728440" y="2207520"/>
                <a:ext cx="2348280" cy="20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BF2B470-BE95-034F-B8E4-20750A129684}"/>
                  </a:ext>
                </a:extLst>
              </p14:cNvPr>
              <p14:cNvContentPartPr/>
              <p14:nvPr/>
            </p14:nvContentPartPr>
            <p14:xfrm>
              <a:off x="1735858" y="4177403"/>
              <a:ext cx="459720" cy="184932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BF2B470-BE95-034F-B8E4-20750A129684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700218" y="4105403"/>
                <a:ext cx="531360" cy="199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66862AAD-EB15-7549-9745-24D57981D09A}"/>
                  </a:ext>
                </a:extLst>
              </p14:cNvPr>
              <p14:cNvContentPartPr/>
              <p14:nvPr/>
            </p14:nvContentPartPr>
            <p14:xfrm>
              <a:off x="4457098" y="4180283"/>
              <a:ext cx="484200" cy="1751040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66862AAD-EB15-7549-9745-24D57981D09A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4421098" y="4108283"/>
                <a:ext cx="555840" cy="1894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319705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DD52DA-3154-624F-8491-12C8F7884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DenseNet</a:t>
            </a:r>
            <a:r>
              <a:rPr lang="en-US" dirty="0"/>
              <a:t> (Huang et al., 2016)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37A0022-CFBF-0146-ABEC-A355DF7FDBF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algn="just"/>
                <a:r>
                  <a:rPr lang="en-US" dirty="0"/>
                  <a:t>Layer function: short skip connection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 …,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]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37A0022-CFBF-0146-ABEC-A355DF7FDB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326" t="-1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5B9694-F4E1-AE41-B9D5-7BA55948BC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17</a:t>
            </a:fld>
            <a:endParaRPr lang="en-US" dirty="0"/>
          </a:p>
        </p:txBody>
      </p:sp>
      <p:sp>
        <p:nvSpPr>
          <p:cNvPr id="29" name="Right Arrow 28">
            <a:extLst>
              <a:ext uri="{FF2B5EF4-FFF2-40B4-BE49-F238E27FC236}">
                <a16:creationId xmlns:a16="http://schemas.microsoft.com/office/drawing/2014/main" id="{62526185-7070-CB48-AADB-9D6C06B83D25}"/>
              </a:ext>
            </a:extLst>
          </p:cNvPr>
          <p:cNvSpPr/>
          <p:nvPr/>
        </p:nvSpPr>
        <p:spPr>
          <a:xfrm>
            <a:off x="1686846" y="4419588"/>
            <a:ext cx="851019" cy="377347"/>
          </a:xfrm>
          <a:prstGeom prst="rightArrow">
            <a:avLst>
              <a:gd name="adj1" fmla="val 30301"/>
              <a:gd name="adj2" fmla="val 56432"/>
            </a:avLst>
          </a:prstGeom>
          <a:blipFill dpi="0" rotWithShape="1">
            <a:blip r:embed="rId4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blipFill>
                <a:blip r:embed="rId6"/>
                <a:tile tx="6350" ty="-127000" sx="65000" sy="64000" flip="none" algn="tl"/>
              </a:blipFill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1DAC7F0-2674-9A4A-B53D-274F6C88B900}"/>
              </a:ext>
            </a:extLst>
          </p:cNvPr>
          <p:cNvGrpSpPr/>
          <p:nvPr/>
        </p:nvGrpSpPr>
        <p:grpSpPr>
          <a:xfrm>
            <a:off x="274461" y="3487023"/>
            <a:ext cx="1182141" cy="2598214"/>
            <a:chOff x="397488" y="4147761"/>
            <a:chExt cx="1182141" cy="2598214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813D786E-B3B1-8046-9D62-63C8F78159AC}"/>
                </a:ext>
              </a:extLst>
            </p:cNvPr>
            <p:cNvGrpSpPr/>
            <p:nvPr/>
          </p:nvGrpSpPr>
          <p:grpSpPr>
            <a:xfrm>
              <a:off x="397488" y="4147761"/>
              <a:ext cx="1182141" cy="2598214"/>
              <a:chOff x="289169" y="-62523"/>
              <a:chExt cx="1417955" cy="2824257"/>
            </a:xfrm>
          </p:grpSpPr>
          <p:sp>
            <p:nvSpPr>
              <p:cNvPr id="20" name="Text Box 40">
                <a:extLst>
                  <a:ext uri="{FF2B5EF4-FFF2-40B4-BE49-F238E27FC236}">
                    <a16:creationId xmlns:a16="http://schemas.microsoft.com/office/drawing/2014/main" id="{0021E39B-99D7-0E48-9F73-DC7F3E3262B2}"/>
                  </a:ext>
                </a:extLst>
              </p:cNvPr>
              <p:cNvSpPr txBox="1"/>
              <p:nvPr/>
            </p:nvSpPr>
            <p:spPr>
              <a:xfrm>
                <a:off x="471390" y="2575998"/>
                <a:ext cx="1044788" cy="185736"/>
              </a:xfrm>
              <a:prstGeom prst="rect">
                <a:avLst/>
              </a:prstGeom>
              <a:solidFill>
                <a:prstClr val="white"/>
              </a:solidFill>
              <a:ln>
                <a:noFill/>
              </a:ln>
            </p:spPr>
            <p:txBody>
              <a:bodyPr rot="0" spcFirstLastPara="0" vert="horz" wrap="square" lIns="0" tIns="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just">
                  <a:lnSpc>
                    <a:spcPct val="15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sz="1000" b="1" i="1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Dense Layer</a:t>
                </a:r>
                <a:endParaRPr lang="en-US" sz="1000" i="1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58488B07-C92B-B148-9A1E-F5430075D4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9169" y="-62523"/>
                <a:ext cx="1417955" cy="2665095"/>
              </a:xfrm>
              <a:prstGeom prst="rect">
                <a:avLst/>
              </a:prstGeom>
            </p:spPr>
          </p:pic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C29BF1D1-166B-474D-BC66-0103ACEC38D6}"/>
                    </a:ext>
                  </a:extLst>
                </p14:cNvPr>
                <p14:cNvContentPartPr/>
                <p14:nvPr/>
              </p14:nvContentPartPr>
              <p14:xfrm>
                <a:off x="651144" y="4247767"/>
                <a:ext cx="357120" cy="25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C29BF1D1-166B-474D-BC66-0103ACEC38D6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15504" y="4176127"/>
                  <a:ext cx="42876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E1578EC5-ACAB-7E46-8836-A7C24BEDAD28}"/>
                    </a:ext>
                  </a:extLst>
                </p14:cNvPr>
                <p14:cNvContentPartPr/>
                <p14:nvPr/>
              </p14:nvContentPartPr>
              <p14:xfrm>
                <a:off x="687764" y="5903084"/>
                <a:ext cx="398880" cy="2275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E1578EC5-ACAB-7E46-8836-A7C24BEDAD28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51764" y="5831084"/>
                  <a:ext cx="470520" cy="37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271CF3E6-54E2-C94B-8F4E-5291A3AF09F2}"/>
                    </a:ext>
                  </a:extLst>
                </p14:cNvPr>
                <p14:cNvContentPartPr/>
                <p14:nvPr/>
              </p14:nvContentPartPr>
              <p14:xfrm>
                <a:off x="578583" y="6490448"/>
                <a:ext cx="487440" cy="1188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271CF3E6-54E2-C94B-8F4E-5291A3AF09F2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42583" y="6418808"/>
                  <a:ext cx="559080" cy="155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F7CAB91F-711B-5147-800A-567056B35D00}"/>
              </a:ext>
            </a:extLst>
          </p:cNvPr>
          <p:cNvGrpSpPr/>
          <p:nvPr/>
        </p:nvGrpSpPr>
        <p:grpSpPr>
          <a:xfrm>
            <a:off x="2638755" y="3228108"/>
            <a:ext cx="1846580" cy="2906864"/>
            <a:chOff x="2638755" y="3859619"/>
            <a:chExt cx="1846580" cy="2906864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DCEEDE1B-CDDB-0247-BAEF-5EABD593F509}"/>
                </a:ext>
              </a:extLst>
            </p:cNvPr>
            <p:cNvGrpSpPr/>
            <p:nvPr/>
          </p:nvGrpSpPr>
          <p:grpSpPr>
            <a:xfrm>
              <a:off x="2638755" y="3859619"/>
              <a:ext cx="1846580" cy="2906864"/>
              <a:chOff x="164123" y="0"/>
              <a:chExt cx="1846580" cy="2906864"/>
            </a:xfrm>
          </p:grpSpPr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3BAE96E7-B125-904C-8C4F-2461F1B8D4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4123" y="0"/>
                <a:ext cx="1846580" cy="2719705"/>
              </a:xfrm>
              <a:prstGeom prst="rect">
                <a:avLst/>
              </a:prstGeom>
            </p:spPr>
          </p:pic>
          <p:sp>
            <p:nvSpPr>
              <p:cNvPr id="24" name="Text Box 45">
                <a:extLst>
                  <a:ext uri="{FF2B5EF4-FFF2-40B4-BE49-F238E27FC236}">
                    <a16:creationId xmlns:a16="http://schemas.microsoft.com/office/drawing/2014/main" id="{F6C670BB-EAB3-F040-A4B7-73128D29F79D}"/>
                  </a:ext>
                </a:extLst>
              </p:cNvPr>
              <p:cNvSpPr txBox="1"/>
              <p:nvPr/>
            </p:nvSpPr>
            <p:spPr>
              <a:xfrm>
                <a:off x="599493" y="2703667"/>
                <a:ext cx="1006480" cy="203197"/>
              </a:xfrm>
              <a:prstGeom prst="rect">
                <a:avLst/>
              </a:prstGeom>
              <a:solidFill>
                <a:prstClr val="white"/>
              </a:solidFill>
              <a:ln>
                <a:noFill/>
              </a:ln>
            </p:spPr>
            <p:txBody>
              <a:bodyPr rot="0" spcFirstLastPara="0" vert="horz" wrap="square" lIns="0" tIns="0" rIns="0" bIns="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just">
                  <a:lnSpc>
                    <a:spcPct val="15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sz="1000" b="1" i="1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Dense Block</a:t>
                </a:r>
                <a:endParaRPr lang="en-US" sz="1000" i="1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3B43A4BA-7F07-AD4A-B994-3FE6D27C5490}"/>
                    </a:ext>
                  </a:extLst>
                </p14:cNvPr>
                <p14:cNvContentPartPr/>
                <p14:nvPr/>
              </p14:nvContentPartPr>
              <p14:xfrm>
                <a:off x="3383212" y="3956875"/>
                <a:ext cx="501120" cy="154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3B43A4BA-7F07-AD4A-B994-3FE6D27C5490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3347572" y="3884875"/>
                  <a:ext cx="57276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6955F818-E1DD-6B44-B333-22B99CA0EAF2}"/>
                    </a:ext>
                  </a:extLst>
                </p14:cNvPr>
                <p14:cNvContentPartPr/>
                <p14:nvPr/>
              </p14:nvContentPartPr>
              <p14:xfrm>
                <a:off x="3070863" y="6697088"/>
                <a:ext cx="676080" cy="1188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6955F818-E1DD-6B44-B333-22B99CA0EAF2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3035223" y="6625448"/>
                  <a:ext cx="74772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2EED51D4-B215-7045-8123-7D2EC2425EDB}"/>
                    </a:ext>
                  </a:extLst>
                </p14:cNvPr>
                <p14:cNvContentPartPr/>
                <p14:nvPr/>
              </p14:nvContentPartPr>
              <p14:xfrm>
                <a:off x="3278583" y="6451928"/>
                <a:ext cx="628200" cy="255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2EED51D4-B215-7045-8123-7D2EC2425EDB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3242943" y="6379928"/>
                  <a:ext cx="699840" cy="169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896C5DA9-E550-DE4B-9259-27BA638C65F3}"/>
              </a:ext>
            </a:extLst>
          </p:cNvPr>
          <p:cNvGrpSpPr/>
          <p:nvPr/>
        </p:nvGrpSpPr>
        <p:grpSpPr>
          <a:xfrm>
            <a:off x="4869721" y="4050029"/>
            <a:ext cx="1202941" cy="2084943"/>
            <a:chOff x="4926627" y="4681540"/>
            <a:chExt cx="1202941" cy="2084943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7983155C-20BF-0647-AACC-1EDF1E423F05}"/>
                </a:ext>
              </a:extLst>
            </p:cNvPr>
            <p:cNvGrpSpPr/>
            <p:nvPr/>
          </p:nvGrpSpPr>
          <p:grpSpPr>
            <a:xfrm>
              <a:off x="4926627" y="4681540"/>
              <a:ext cx="1202941" cy="2084943"/>
              <a:chOff x="331415" y="71698"/>
              <a:chExt cx="1202941" cy="2084943"/>
            </a:xfrm>
          </p:grpSpPr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3DEF0F27-B495-5D44-B93E-EF4F1C31B4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4216" y="71698"/>
                <a:ext cx="1120140" cy="1854314"/>
              </a:xfrm>
              <a:prstGeom prst="rect">
                <a:avLst/>
              </a:prstGeom>
            </p:spPr>
          </p:pic>
          <p:sp>
            <p:nvSpPr>
              <p:cNvPr id="27" name="Text Box 43">
                <a:extLst>
                  <a:ext uri="{FF2B5EF4-FFF2-40B4-BE49-F238E27FC236}">
                    <a16:creationId xmlns:a16="http://schemas.microsoft.com/office/drawing/2014/main" id="{83409825-4548-9E47-85EE-566B15674E0C}"/>
                  </a:ext>
                </a:extLst>
              </p:cNvPr>
              <p:cNvSpPr txBox="1"/>
              <p:nvPr/>
            </p:nvSpPr>
            <p:spPr>
              <a:xfrm>
                <a:off x="331415" y="1953444"/>
                <a:ext cx="1120140" cy="203197"/>
              </a:xfrm>
              <a:prstGeom prst="rect">
                <a:avLst/>
              </a:prstGeom>
              <a:solidFill>
                <a:prstClr val="white"/>
              </a:solidFill>
              <a:ln>
                <a:noFill/>
              </a:ln>
            </p:spPr>
            <p:txBody>
              <a:bodyPr rot="0" spcFirstLastPara="0" vert="horz" wrap="square" lIns="0" tIns="0" rIns="0" bIns="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just">
                  <a:lnSpc>
                    <a:spcPct val="15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sz="1000" b="1" i="1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Transition Block</a:t>
                </a:r>
                <a:endParaRPr lang="en-US" sz="1000" i="1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A107BB72-38FB-1049-82F8-0775AF6ED4D5}"/>
                    </a:ext>
                  </a:extLst>
                </p14:cNvPr>
                <p14:cNvContentPartPr/>
                <p14:nvPr/>
              </p14:nvContentPartPr>
              <p14:xfrm>
                <a:off x="5109756" y="4782958"/>
                <a:ext cx="578520" cy="169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A107BB72-38FB-1049-82F8-0775AF6ED4D5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5073756" y="4710958"/>
                  <a:ext cx="65016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66CF09CD-23B5-984C-8313-D050C253163B}"/>
                    </a:ext>
                  </a:extLst>
                </p14:cNvPr>
                <p14:cNvContentPartPr/>
                <p14:nvPr/>
              </p14:nvContentPartPr>
              <p14:xfrm>
                <a:off x="4955103" y="6692768"/>
                <a:ext cx="834480" cy="2628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66CF09CD-23B5-984C-8313-D050C253163B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919103" y="6621128"/>
                  <a:ext cx="90612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7FDBFA08-9ACD-3C42-8307-6F32F469F149}"/>
                    </a:ext>
                  </a:extLst>
                </p14:cNvPr>
                <p14:cNvContentPartPr/>
                <p14:nvPr/>
              </p14:nvContentPartPr>
              <p14:xfrm>
                <a:off x="5198103" y="6405606"/>
                <a:ext cx="396720" cy="3852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7FDBFA08-9ACD-3C42-8307-6F32F469F149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162463" y="6333966"/>
                  <a:ext cx="468360" cy="182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FA543A30-EA6E-624D-81F1-A6A795903248}"/>
              </a:ext>
            </a:extLst>
          </p:cNvPr>
          <p:cNvGrpSpPr/>
          <p:nvPr/>
        </p:nvGrpSpPr>
        <p:grpSpPr>
          <a:xfrm>
            <a:off x="6753358" y="1381922"/>
            <a:ext cx="1319073" cy="3585883"/>
            <a:chOff x="6753358" y="1381922"/>
            <a:chExt cx="1319073" cy="3585883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77113769-234A-7846-9F0B-6B3B443D34C6}"/>
                    </a:ext>
                  </a:extLst>
                </p14:cNvPr>
                <p14:cNvContentPartPr/>
                <p14:nvPr/>
              </p14:nvContentPartPr>
              <p14:xfrm>
                <a:off x="6992703" y="2767688"/>
                <a:ext cx="578520" cy="4788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77113769-234A-7846-9F0B-6B3B443D34C6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6957063" y="2695688"/>
                  <a:ext cx="65016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35C0ACCD-0992-594A-997D-A295F968371C}"/>
                    </a:ext>
                  </a:extLst>
                </p14:cNvPr>
                <p14:cNvContentPartPr/>
                <p14:nvPr/>
              </p14:nvContentPartPr>
              <p14:xfrm>
                <a:off x="7076223" y="3301208"/>
                <a:ext cx="441720" cy="2844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35C0ACCD-0992-594A-997D-A295F968371C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7040223" y="3229568"/>
                  <a:ext cx="51336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0360E6C4-E9FF-7144-9DEC-B72F54398E1B}"/>
                    </a:ext>
                  </a:extLst>
                </p14:cNvPr>
                <p14:cNvContentPartPr/>
                <p14:nvPr/>
              </p14:nvContentPartPr>
              <p14:xfrm>
                <a:off x="7215543" y="4682528"/>
                <a:ext cx="126360" cy="3168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0360E6C4-E9FF-7144-9DEC-B72F54398E1B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7179903" y="4610888"/>
                  <a:ext cx="19800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D514567D-F943-E245-900C-C65B79B1DB24}"/>
                    </a:ext>
                  </a:extLst>
                </p14:cNvPr>
                <p14:cNvContentPartPr/>
                <p14:nvPr/>
              </p14:nvContentPartPr>
              <p14:xfrm>
                <a:off x="7034823" y="1483799"/>
                <a:ext cx="511200" cy="2808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D514567D-F943-E245-900C-C65B79B1DB24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999183" y="1412159"/>
                  <a:ext cx="582840" cy="17172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B801B36D-4185-7845-8DC7-B5DD07423A2F}"/>
                </a:ext>
              </a:extLst>
            </p:cNvPr>
            <p:cNvGrpSpPr/>
            <p:nvPr/>
          </p:nvGrpSpPr>
          <p:grpSpPr>
            <a:xfrm>
              <a:off x="6753358" y="1381922"/>
              <a:ext cx="1319073" cy="3585883"/>
              <a:chOff x="6753358" y="1381922"/>
              <a:chExt cx="1319073" cy="3585883"/>
            </a:xfrm>
          </p:grpSpPr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0A6F8487-592A-9F47-8EE2-2A6CB3197B62}"/>
                  </a:ext>
                </a:extLst>
              </p:cNvPr>
              <p:cNvPicPr/>
              <p:nvPr/>
            </p:nvPicPr>
            <p:blipFill>
              <a:blip r:embed="rId3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87262" y="1381922"/>
                <a:ext cx="1185169" cy="3404208"/>
              </a:xfrm>
              <a:prstGeom prst="rect">
                <a:avLst/>
              </a:prstGeom>
            </p:spPr>
          </p:pic>
          <p:sp>
            <p:nvSpPr>
              <p:cNvPr id="40" name="Text Box 40">
                <a:extLst>
                  <a:ext uri="{FF2B5EF4-FFF2-40B4-BE49-F238E27FC236}">
                    <a16:creationId xmlns:a16="http://schemas.microsoft.com/office/drawing/2014/main" id="{7B42234F-17B8-3B45-8FFC-5CE1231CB6C9}"/>
                  </a:ext>
                </a:extLst>
              </p:cNvPr>
              <p:cNvSpPr txBox="1"/>
              <p:nvPr/>
            </p:nvSpPr>
            <p:spPr>
              <a:xfrm>
                <a:off x="6753358" y="4796935"/>
                <a:ext cx="1185169" cy="170870"/>
              </a:xfrm>
              <a:prstGeom prst="rect">
                <a:avLst/>
              </a:prstGeom>
              <a:solidFill>
                <a:prstClr val="white"/>
              </a:solidFill>
              <a:ln>
                <a:noFill/>
              </a:ln>
            </p:spPr>
            <p:txBody>
              <a:bodyPr rot="0" spcFirstLastPara="0" vert="horz" wrap="square" lIns="0" tIns="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just">
                  <a:lnSpc>
                    <a:spcPct val="15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sz="1000" b="1" i="1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DenseNet</a:t>
                </a:r>
                <a:r>
                  <a:rPr lang="en-US" sz="1000" b="1" i="1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, </a:t>
                </a:r>
                <a:r>
                  <a:rPr lang="en-US" sz="1000" b="1" i="1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simplified</a:t>
                </a:r>
                <a:endParaRPr lang="en-US" sz="1000" i="1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1CD6147E-5D85-9948-BE10-AFDE809472FB}"/>
                    </a:ext>
                  </a:extLst>
                </p14:cNvPr>
                <p14:cNvContentPartPr/>
                <p14:nvPr/>
              </p14:nvContentPartPr>
              <p14:xfrm>
                <a:off x="6995689" y="2780962"/>
                <a:ext cx="614880" cy="2160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1CD6147E-5D85-9948-BE10-AFDE809472FB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6959689" y="2709322"/>
                  <a:ext cx="68652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B07AD2FA-5343-BC4A-9F66-ED4F3C5FD96F}"/>
                    </a:ext>
                  </a:extLst>
                </p14:cNvPr>
                <p14:cNvContentPartPr/>
                <p14:nvPr/>
              </p14:nvContentPartPr>
              <p14:xfrm>
                <a:off x="7067689" y="3299722"/>
                <a:ext cx="424440" cy="36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B07AD2FA-5343-BC4A-9F66-ED4F3C5FD96F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7032049" y="3227722"/>
                  <a:ext cx="496080" cy="144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9A367C3F-922F-5443-838E-E4AFB47431D2}"/>
                  </a:ext>
                </a:extLst>
              </p14:cNvPr>
              <p14:cNvContentPartPr/>
              <p14:nvPr/>
            </p14:nvContentPartPr>
            <p14:xfrm>
              <a:off x="2749320" y="2293920"/>
              <a:ext cx="2443680" cy="403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9A367C3F-922F-5443-838E-E4AFB47431D2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2713680" y="2221920"/>
                <a:ext cx="2515320" cy="18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0E3B780A-D2E1-0449-88C9-EF2EBA2B7CBE}"/>
                  </a:ext>
                </a:extLst>
              </p14:cNvPr>
              <p14:cNvContentPartPr/>
              <p14:nvPr/>
            </p14:nvContentPartPr>
            <p14:xfrm>
              <a:off x="1033200" y="3618720"/>
              <a:ext cx="408960" cy="172908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0E3B780A-D2E1-0449-88C9-EF2EBA2B7CBE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997560" y="3547080"/>
                <a:ext cx="480600" cy="1872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474423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DD52DA-3154-624F-8491-12C8F7884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484632"/>
            <a:ext cx="7772400" cy="1609344"/>
          </a:xfrm>
        </p:spPr>
        <p:txBody>
          <a:bodyPr/>
          <a:lstStyle/>
          <a:p>
            <a:r>
              <a:rPr lang="en-US" dirty="0"/>
              <a:t>Lung segmentation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5B9694-F4E1-AE41-B9D5-7BA55948BC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18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C21A3F-5071-D646-B6A9-3A3928E9BFDB}"/>
              </a:ext>
            </a:extLst>
          </p:cNvPr>
          <p:cNvGrpSpPr/>
          <p:nvPr/>
        </p:nvGrpSpPr>
        <p:grpSpPr>
          <a:xfrm>
            <a:off x="396178" y="3030583"/>
            <a:ext cx="8222495" cy="3242202"/>
            <a:chOff x="371128" y="2190409"/>
            <a:chExt cx="8222495" cy="3242202"/>
          </a:xfrm>
        </p:grpSpPr>
        <p:pic>
          <p:nvPicPr>
            <p:cNvPr id="8" name="Picture 7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55374A2C-3C63-9E46-AD6C-493E3CDE8EA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0376" y="2321192"/>
              <a:ext cx="8043247" cy="3111419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05F55BC-2B51-6F45-B7DF-0C8D34975549}"/>
                </a:ext>
              </a:extLst>
            </p:cNvPr>
            <p:cNvSpPr/>
            <p:nvPr/>
          </p:nvSpPr>
          <p:spPr>
            <a:xfrm>
              <a:off x="371128" y="2190409"/>
              <a:ext cx="2730199" cy="1489166"/>
            </a:xfrm>
            <a:prstGeom prst="rect">
              <a:avLst/>
            </a:prstGeom>
            <a:noFill/>
            <a:ln w="57150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7573BD6-6FDF-484D-BD4D-E6F0C1B4E7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121408"/>
            <a:ext cx="5122310" cy="4050792"/>
          </a:xfrm>
        </p:spPr>
        <p:txBody>
          <a:bodyPr/>
          <a:lstStyle/>
          <a:p>
            <a:pPr lvl="1"/>
            <a:r>
              <a:rPr lang="en-US" dirty="0" err="1"/>
              <a:t>Unet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20891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DD52DA-3154-624F-8491-12C8F7884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Unet</a:t>
            </a:r>
            <a:r>
              <a:rPr lang="en-US" dirty="0"/>
              <a:t> (</a:t>
            </a:r>
            <a:r>
              <a:rPr lang="en-US" dirty="0" err="1"/>
              <a:t>Ronneberger</a:t>
            </a:r>
            <a:r>
              <a:rPr lang="en-US" dirty="0"/>
              <a:t> et al., 2015)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37A0022-CFBF-0146-ABEC-A355DF7FDBF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Modified </a:t>
                </a:r>
                <a:r>
                  <a:rPr lang="en-US" dirty="0" err="1"/>
                  <a:t>ResNet</a:t>
                </a:r>
                <a:r>
                  <a:rPr lang="en-US" dirty="0"/>
                  <a:t> + Long skip connections</a:t>
                </a:r>
              </a:p>
              <a:p>
                <a:r>
                  <a:rPr lang="en-US" dirty="0"/>
                  <a:t>Loss function: (pixel-wise binary cross entropy loss)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200">
                        <a:latin typeface="Cambria Math" panose="02040503050406030204" pitchFamily="18" charset="0"/>
                      </a:rPr>
                      <m:t>L</m:t>
                    </m:r>
                    <m:r>
                      <a:rPr lang="en-US" sz="120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1200"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sz="120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120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sz="1200">
                        <a:latin typeface="Cambria Math" panose="02040503050406030204" pitchFamily="18" charset="0"/>
                      </a:rPr>
                      <m:t>)=</m:t>
                    </m:r>
                    <m:nary>
                      <m:naryPr>
                        <m:chr m:val="∑"/>
                        <m:grow m:val="on"/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</m:rPr>
                          <a:rPr lang="en-US" sz="1200">
                            <a:latin typeface="Cambria Math" panose="02040503050406030204" pitchFamily="18" charset="0"/>
                          </a:rPr>
                          <m:t>i</m:t>
                        </m:r>
                        <m:r>
                          <a:rPr lang="en-US" sz="1200">
                            <a:latin typeface="Cambria Math" panose="02040503050406030204" pitchFamily="18" charset="0"/>
                          </a:rPr>
                          <m:t>=0,  </m:t>
                        </m:r>
                        <m:r>
                          <m:rPr>
                            <m:sty m:val="p"/>
                          </m:rPr>
                          <a:rPr lang="en-US" sz="1200">
                            <a:latin typeface="Cambria Math" panose="02040503050406030204" pitchFamily="18" charset="0"/>
                          </a:rPr>
                          <m:t>j</m:t>
                        </m:r>
                        <m:r>
                          <a:rPr lang="en-US" sz="120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sz="1200">
                            <a:latin typeface="Cambria Math" panose="02040503050406030204" pitchFamily="18" charset="0"/>
                          </a:rPr>
                          <m:t>i</m:t>
                        </m:r>
                        <m:r>
                          <a:rPr lang="en-US" sz="120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m:rPr>
                            <m:sty m:val="p"/>
                          </m:rPr>
                          <a:rPr lang="en-US" sz="120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sz="120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sz="1200">
                            <a:latin typeface="Cambria Math" panose="02040503050406030204" pitchFamily="18" charset="0"/>
                          </a:rPr>
                          <m:t>j</m:t>
                        </m:r>
                        <m:r>
                          <a:rPr lang="en-US" sz="120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m:rPr>
                            <m:sty m:val="p"/>
                          </m:rPr>
                          <a:rPr lang="en-US" sz="1200">
                            <a:latin typeface="Cambria Math" panose="02040503050406030204" pitchFamily="18" charset="0"/>
                          </a:rPr>
                          <m:t>W</m:t>
                        </m:r>
                      </m:sup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200">
                                <a:latin typeface="Cambria Math" panose="02040503050406030204" pitchFamily="18" charset="0"/>
                              </a:rPr>
                              <m:t>y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1200">
                                <a:latin typeface="Cambria Math" panose="02040503050406030204" pitchFamily="18" charset="0"/>
                              </a:rPr>
                              <m:t>i</m:t>
                            </m:r>
                            <m:r>
                              <a:rPr lang="en-US" sz="120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m:rPr>
                                <m:sty m:val="p"/>
                              </m:rPr>
                              <a:rPr lang="en-US" sz="1200">
                                <a:latin typeface="Cambria Math" panose="02040503050406030204" pitchFamily="18" charset="0"/>
                              </a:rPr>
                              <m:t>j</m:t>
                            </m:r>
                          </m:sub>
                        </m:sSub>
                        <m:r>
                          <m:rPr>
                            <m:sty m:val="p"/>
                          </m:rPr>
                          <a:rPr lang="en-US" sz="1200">
                            <a:latin typeface="Cambria Math" panose="02040503050406030204" pitchFamily="18" charset="0"/>
                          </a:rPr>
                          <m:t>ln</m:t>
                        </m:r>
                        <m:r>
                          <a:rPr lang="en-US" sz="120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sz="1200">
                            <a:latin typeface="Cambria Math" panose="02040503050406030204" pitchFamily="18" charset="0"/>
                          </a:rPr>
                          <m:t>p</m:t>
                        </m:r>
                        <m:r>
                          <a:rPr lang="en-US" sz="120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en-US" sz="1200">
                        <a:latin typeface="Cambria Math" panose="02040503050406030204" pitchFamily="18" charset="0"/>
                      </a:rPr>
                      <m:t>+</m:t>
                    </m:r>
                    <m:nary>
                      <m:naryPr>
                        <m:chr m:val="∑"/>
                        <m:grow m:val="on"/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</m:rPr>
                          <a:rPr lang="en-US" sz="1200">
                            <a:latin typeface="Cambria Math" panose="02040503050406030204" pitchFamily="18" charset="0"/>
                          </a:rPr>
                          <m:t>i</m:t>
                        </m:r>
                        <m:r>
                          <a:rPr lang="en-US" sz="1200">
                            <a:latin typeface="Cambria Math" panose="02040503050406030204" pitchFamily="18" charset="0"/>
                          </a:rPr>
                          <m:t>=0,  </m:t>
                        </m:r>
                        <m:r>
                          <m:rPr>
                            <m:sty m:val="p"/>
                          </m:rPr>
                          <a:rPr lang="en-US" sz="1200">
                            <a:latin typeface="Cambria Math" panose="02040503050406030204" pitchFamily="18" charset="0"/>
                          </a:rPr>
                          <m:t>j</m:t>
                        </m:r>
                        <m:r>
                          <a:rPr lang="en-US" sz="120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sz="1200">
                            <a:latin typeface="Cambria Math" panose="02040503050406030204" pitchFamily="18" charset="0"/>
                          </a:rPr>
                          <m:t>i</m:t>
                        </m:r>
                        <m:r>
                          <a:rPr lang="en-US" sz="120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m:rPr>
                            <m:sty m:val="p"/>
                          </m:rPr>
                          <a:rPr lang="en-US" sz="120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sz="120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sz="1200">
                            <a:latin typeface="Cambria Math" panose="02040503050406030204" pitchFamily="18" charset="0"/>
                          </a:rPr>
                          <m:t>j</m:t>
                        </m:r>
                        <m:r>
                          <a:rPr lang="en-US" sz="120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m:rPr>
                            <m:sty m:val="p"/>
                          </m:rPr>
                          <a:rPr lang="en-US" sz="1200">
                            <a:latin typeface="Cambria Math" panose="02040503050406030204" pitchFamily="18" charset="0"/>
                          </a:rPr>
                          <m:t>W</m:t>
                        </m:r>
                      </m:sup>
                      <m:e>
                        <m:r>
                          <a:rPr lang="en-US" sz="1200">
                            <a:latin typeface="Cambria Math" panose="02040503050406030204" pitchFamily="18" charset="0"/>
                          </a:rPr>
                          <m:t>(1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200">
                                <a:latin typeface="Cambria Math" panose="02040503050406030204" pitchFamily="18" charset="0"/>
                              </a:rPr>
                              <m:t>y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1200">
                                <a:latin typeface="Cambria Math" panose="02040503050406030204" pitchFamily="18" charset="0"/>
                              </a:rPr>
                              <m:t>i</m:t>
                            </m:r>
                            <m:r>
                              <a:rPr lang="en-US" sz="120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m:rPr>
                                <m:sty m:val="p"/>
                              </m:rPr>
                              <a:rPr lang="en-US" sz="1200">
                                <a:latin typeface="Cambria Math" panose="02040503050406030204" pitchFamily="18" charset="0"/>
                              </a:rPr>
                              <m:t>j</m:t>
                            </m:r>
                          </m:sub>
                        </m:sSub>
                        <m:r>
                          <a:rPr lang="en-US" sz="120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m:rPr>
                            <m:sty m:val="p"/>
                          </m:rPr>
                          <a:rPr lang="en-US" sz="1200">
                            <a:latin typeface="Cambria Math" panose="02040503050406030204" pitchFamily="18" charset="0"/>
                          </a:rPr>
                          <m:t>ln</m:t>
                        </m:r>
                        <m:r>
                          <a:rPr lang="en-US" sz="1200">
                            <a:latin typeface="Cambria Math" panose="02040503050406030204" pitchFamily="18" charset="0"/>
                          </a:rPr>
                          <m:t>(1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sz="1200">
                            <a:latin typeface="Cambria Math" panose="02040503050406030204" pitchFamily="18" charset="0"/>
                          </a:rPr>
                          <m:t>p</m:t>
                        </m:r>
                        <m:r>
                          <a:rPr lang="en-US" sz="120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sz="1200" dirty="0">
                    <a:effectLst/>
                  </a:rPr>
                  <a:t> </a:t>
                </a:r>
                <a:endParaRPr lang="en-US" sz="1200" b="1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37A0022-CFBF-0146-ABEC-A355DF7FDB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326" t="-1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5B9694-F4E1-AE41-B9D5-7BA55948BC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19</a:t>
            </a:fld>
            <a:endParaRPr lang="en-US" dirty="0"/>
          </a:p>
        </p:txBody>
      </p:sp>
      <p:sp>
        <p:nvSpPr>
          <p:cNvPr id="29" name="Right Arrow 28">
            <a:extLst>
              <a:ext uri="{FF2B5EF4-FFF2-40B4-BE49-F238E27FC236}">
                <a16:creationId xmlns:a16="http://schemas.microsoft.com/office/drawing/2014/main" id="{E69C0AEC-2A20-EA40-95AB-6E75199D8857}"/>
              </a:ext>
            </a:extLst>
          </p:cNvPr>
          <p:cNvSpPr/>
          <p:nvPr/>
        </p:nvSpPr>
        <p:spPr>
          <a:xfrm rot="192159">
            <a:off x="5197309" y="3291781"/>
            <a:ext cx="1756542" cy="291316"/>
          </a:xfrm>
          <a:prstGeom prst="rightArrow">
            <a:avLst>
              <a:gd name="adj1" fmla="val 30301"/>
              <a:gd name="adj2" fmla="val 56432"/>
            </a:avLst>
          </a:prstGeom>
          <a:blipFill dpi="0" rotWithShape="1">
            <a:blip r:embed="rId4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blipFill>
                <a:blip r:embed="rId6"/>
                <a:tile tx="6350" ty="-127000" sx="65000" sy="64000" flip="none" algn="tl"/>
              </a:blipFill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26FE1E7D-467C-9E4E-8D66-DFA25E55EECE}"/>
              </a:ext>
            </a:extLst>
          </p:cNvPr>
          <p:cNvGrpSpPr/>
          <p:nvPr/>
        </p:nvGrpSpPr>
        <p:grpSpPr>
          <a:xfrm>
            <a:off x="805334" y="4365730"/>
            <a:ext cx="1613090" cy="2423629"/>
            <a:chOff x="280546" y="4281338"/>
            <a:chExt cx="1613090" cy="2423629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3C9C84A4-93E5-954F-A785-202C10D18DA3}"/>
                </a:ext>
              </a:extLst>
            </p:cNvPr>
            <p:cNvGrpSpPr/>
            <p:nvPr/>
          </p:nvGrpSpPr>
          <p:grpSpPr>
            <a:xfrm>
              <a:off x="280546" y="4281338"/>
              <a:ext cx="1613090" cy="2423629"/>
              <a:chOff x="3740194" y="348184"/>
              <a:chExt cx="1613234" cy="2423826"/>
            </a:xfrm>
          </p:grpSpPr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F11E2A5D-7DFA-5E43-9CB0-95D119525E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40194" y="348184"/>
                <a:ext cx="1613234" cy="2200462"/>
              </a:xfrm>
              <a:prstGeom prst="rect">
                <a:avLst/>
              </a:prstGeom>
            </p:spPr>
          </p:pic>
          <p:sp>
            <p:nvSpPr>
              <p:cNvPr id="32" name="Text Box 49">
                <a:extLst>
                  <a:ext uri="{FF2B5EF4-FFF2-40B4-BE49-F238E27FC236}">
                    <a16:creationId xmlns:a16="http://schemas.microsoft.com/office/drawing/2014/main" id="{DF1805A7-916B-A347-8EB7-744CC6A42AE7}"/>
                  </a:ext>
                </a:extLst>
              </p:cNvPr>
              <p:cNvSpPr txBox="1"/>
              <p:nvPr/>
            </p:nvSpPr>
            <p:spPr>
              <a:xfrm>
                <a:off x="4247113" y="2568797"/>
                <a:ext cx="599395" cy="203213"/>
              </a:xfrm>
              <a:prstGeom prst="rect">
                <a:avLst/>
              </a:prstGeom>
              <a:solidFill>
                <a:prstClr val="white"/>
              </a:solidFill>
              <a:ln>
                <a:noFill/>
              </a:ln>
            </p:spPr>
            <p:txBody>
              <a:bodyPr rot="0" spcFirstLastPara="0" vert="horz" wrap="square" lIns="0" tIns="0" rIns="0" bIns="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just">
                  <a:lnSpc>
                    <a:spcPct val="15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sz="1000" b="1" i="1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Up Layer</a:t>
                </a:r>
                <a:endParaRPr lang="en-US" sz="1000" i="1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A3E4E3FE-1D22-F54A-AF11-936B878F1DB6}"/>
                    </a:ext>
                  </a:extLst>
                </p14:cNvPr>
                <p14:cNvContentPartPr/>
                <p14:nvPr/>
              </p14:nvContentPartPr>
              <p14:xfrm>
                <a:off x="1016343" y="4356404"/>
                <a:ext cx="448920" cy="68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A3E4E3FE-1D22-F54A-AF11-936B878F1DB6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80703" y="4284764"/>
                  <a:ext cx="52056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C2C47BA9-BDEE-1E4A-8FB6-714542692E0D}"/>
                    </a:ext>
                  </a:extLst>
                </p14:cNvPr>
                <p14:cNvContentPartPr/>
                <p14:nvPr/>
              </p14:nvContentPartPr>
              <p14:xfrm>
                <a:off x="1016703" y="6345404"/>
                <a:ext cx="431280" cy="216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C2C47BA9-BDEE-1E4A-8FB6-714542692E0D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80703" y="6273404"/>
                  <a:ext cx="50292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00AB5AB8-61EE-AE48-B1B0-E0860D6BA628}"/>
                    </a:ext>
                  </a:extLst>
                </p14:cNvPr>
                <p14:cNvContentPartPr/>
                <p14:nvPr/>
              </p14:nvContentPartPr>
              <p14:xfrm>
                <a:off x="1076103" y="5321168"/>
                <a:ext cx="312480" cy="1918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00AB5AB8-61EE-AE48-B1B0-E0860D6BA628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040463" y="5249168"/>
                  <a:ext cx="384120" cy="33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F96F2639-896B-2845-B216-55C3362EC894}"/>
                    </a:ext>
                  </a:extLst>
                </p14:cNvPr>
                <p14:cNvContentPartPr/>
                <p14:nvPr/>
              </p14:nvContentPartPr>
              <p14:xfrm>
                <a:off x="801063" y="6653168"/>
                <a:ext cx="540360" cy="61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F96F2639-896B-2845-B216-55C3362EC894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65423" y="6581528"/>
                  <a:ext cx="61200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11D26439-4DC6-9445-988F-6AB2D55CBB4A}"/>
                    </a:ext>
                  </a:extLst>
                </p14:cNvPr>
                <p14:cNvContentPartPr/>
                <p14:nvPr/>
              </p14:nvContentPartPr>
              <p14:xfrm>
                <a:off x="455823" y="5402168"/>
                <a:ext cx="463680" cy="4500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11D26439-4DC6-9445-988F-6AB2D55CBB4A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20183" y="5330168"/>
                  <a:ext cx="535320" cy="188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1C77C6C-C785-EB4A-BFA6-F8AC1647D68A}"/>
              </a:ext>
            </a:extLst>
          </p:cNvPr>
          <p:cNvGrpSpPr/>
          <p:nvPr/>
        </p:nvGrpSpPr>
        <p:grpSpPr>
          <a:xfrm>
            <a:off x="4572000" y="3513424"/>
            <a:ext cx="3632835" cy="3275935"/>
            <a:chOff x="4494462" y="3464871"/>
            <a:chExt cx="3632835" cy="3275935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B2FD05E8-28B1-5541-8182-FB5542EE1DFB}"/>
                </a:ext>
              </a:extLst>
            </p:cNvPr>
            <p:cNvGrpSpPr/>
            <p:nvPr/>
          </p:nvGrpSpPr>
          <p:grpSpPr>
            <a:xfrm>
              <a:off x="4494462" y="3464871"/>
              <a:ext cx="3632835" cy="3275935"/>
              <a:chOff x="4494462" y="3464871"/>
              <a:chExt cx="3632835" cy="3275935"/>
            </a:xfrm>
          </p:grpSpPr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3007CE99-D109-1447-AF52-15F29D4E5B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94462" y="3464871"/>
                <a:ext cx="3632835" cy="3240096"/>
              </a:xfrm>
              <a:prstGeom prst="rect">
                <a:avLst/>
              </a:prstGeom>
            </p:spPr>
          </p:pic>
          <p:sp>
            <p:nvSpPr>
              <p:cNvPr id="16" name="Text Box 49">
                <a:extLst>
                  <a:ext uri="{FF2B5EF4-FFF2-40B4-BE49-F238E27FC236}">
                    <a16:creationId xmlns:a16="http://schemas.microsoft.com/office/drawing/2014/main" id="{DD777825-F5D6-B24F-AD17-82AC5C99D496}"/>
                  </a:ext>
                </a:extLst>
              </p:cNvPr>
              <p:cNvSpPr txBox="1"/>
              <p:nvPr/>
            </p:nvSpPr>
            <p:spPr>
              <a:xfrm>
                <a:off x="5793671" y="6537609"/>
                <a:ext cx="1034415" cy="203197"/>
              </a:xfrm>
              <a:prstGeom prst="rect">
                <a:avLst/>
              </a:prstGeom>
              <a:solidFill>
                <a:prstClr val="white"/>
              </a:solidFill>
              <a:ln>
                <a:noFill/>
              </a:ln>
            </p:spPr>
            <p:txBody>
              <a:bodyPr rot="0" spcFirstLastPara="0" vert="horz" wrap="square" lIns="0" tIns="0" rIns="0" bIns="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just">
                  <a:lnSpc>
                    <a:spcPct val="15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sz="1000" b="1" i="1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Unet</a:t>
                </a:r>
                <a:r>
                  <a:rPr lang="en-US" sz="1000" b="1" i="1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, simplified</a:t>
                </a:r>
                <a:endParaRPr lang="en-US" sz="1000" i="1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62EA7AFA-B5E2-A041-9BE7-9BAEB631BB44}"/>
                    </a:ext>
                  </a:extLst>
                </p14:cNvPr>
                <p14:cNvContentPartPr/>
                <p14:nvPr/>
              </p14:nvContentPartPr>
              <p14:xfrm>
                <a:off x="4779783" y="3646808"/>
                <a:ext cx="410760" cy="367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62EA7AFA-B5E2-A041-9BE7-9BAEB631BB44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4744143" y="3574808"/>
                  <a:ext cx="48240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A841C24F-526C-E346-B38E-FE0F9777EDD4}"/>
                    </a:ext>
                  </a:extLst>
                </p14:cNvPr>
                <p14:cNvContentPartPr/>
                <p14:nvPr/>
              </p14:nvContentPartPr>
              <p14:xfrm>
                <a:off x="7045623" y="3520448"/>
                <a:ext cx="398160" cy="162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A841C24F-526C-E346-B38E-FE0F9777EDD4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7009623" y="3448808"/>
                  <a:ext cx="46980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4CC91F62-A438-6842-BE4D-7FDBD7DC23D4}"/>
                    </a:ext>
                  </a:extLst>
                </p14:cNvPr>
                <p14:cNvContentPartPr/>
                <p14:nvPr/>
              </p14:nvContentPartPr>
              <p14:xfrm>
                <a:off x="7103943" y="5282648"/>
                <a:ext cx="350640" cy="2664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4CC91F62-A438-6842-BE4D-7FDBD7DC23D4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7067943" y="5211008"/>
                  <a:ext cx="42228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71E13DCF-CB51-DC44-B6E5-FCD1A90AC47F}"/>
                    </a:ext>
                  </a:extLst>
                </p14:cNvPr>
                <p14:cNvContentPartPr/>
                <p14:nvPr/>
              </p14:nvContentPartPr>
              <p14:xfrm>
                <a:off x="5255343" y="5249528"/>
                <a:ext cx="1693800" cy="392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71E13DCF-CB51-DC44-B6E5-FCD1A90AC47F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5219343" y="5177888"/>
                  <a:ext cx="176544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95144F6A-86A4-D14B-A2EC-0577A8F82023}"/>
                    </a:ext>
                  </a:extLst>
                </p14:cNvPr>
                <p14:cNvContentPartPr/>
                <p14:nvPr/>
              </p14:nvContentPartPr>
              <p14:xfrm>
                <a:off x="6516423" y="5458328"/>
                <a:ext cx="722520" cy="5691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95144F6A-86A4-D14B-A2EC-0577A8F82023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6480783" y="5386328"/>
                  <a:ext cx="794160" cy="712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7BFAD4E7-F1C3-3744-8DB8-8D7CFF7773BB}"/>
                  </a:ext>
                </a:extLst>
              </p14:cNvPr>
              <p14:cNvContentPartPr/>
              <p14:nvPr/>
            </p14:nvContentPartPr>
            <p14:xfrm>
              <a:off x="3218040" y="2293920"/>
              <a:ext cx="2605320" cy="3024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7BFAD4E7-F1C3-3744-8DB8-8D7CFF7773BB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3182040" y="2221920"/>
                <a:ext cx="2676960" cy="17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0033790A-A40F-7348-B07C-49039E6FFB5E}"/>
                  </a:ext>
                </a:extLst>
              </p14:cNvPr>
              <p14:cNvContentPartPr/>
              <p14:nvPr/>
            </p14:nvContentPartPr>
            <p14:xfrm>
              <a:off x="7325218" y="5066603"/>
              <a:ext cx="10440" cy="9900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0033790A-A40F-7348-B07C-49039E6FFB5E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7289578" y="4994963"/>
                <a:ext cx="82080" cy="242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615918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B115F2-CA89-FC44-B6AB-36457A1839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Radiologist-Level CAD to detect 14 Thoracic diseases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ED18D7-28A6-5C4D-A2AA-EBE89A46BA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Trần</a:t>
            </a:r>
            <a:r>
              <a:rPr lang="en-US" dirty="0"/>
              <a:t> Quang </a:t>
            </a:r>
            <a:r>
              <a:rPr lang="en-US" dirty="0" err="1"/>
              <a:t>Đạt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A1801B-84D4-4147-B4E7-321497FD06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92952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B115F2-CA89-FC44-B6AB-36457A1839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Experiments &amp; Results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ED18D7-28A6-5C4D-A2AA-EBE89A46BA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Radiologist-Level CAD to detect 14 Thoracic diseases</a:t>
            </a:r>
          </a:p>
          <a:p>
            <a:r>
              <a:rPr lang="en-US" dirty="0" err="1"/>
              <a:t>Trần</a:t>
            </a:r>
            <a:r>
              <a:rPr lang="en-US" dirty="0"/>
              <a:t> Quang </a:t>
            </a:r>
            <a:r>
              <a:rPr lang="en-US" dirty="0" err="1"/>
              <a:t>Đạt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A1801B-84D4-4147-B4E7-321497FD06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01722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DD52DA-3154-624F-8491-12C8F7884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484632"/>
            <a:ext cx="7772400" cy="1609344"/>
          </a:xfrm>
        </p:spPr>
        <p:txBody>
          <a:bodyPr/>
          <a:lstStyle/>
          <a:p>
            <a:r>
              <a:rPr lang="en-US" dirty="0"/>
              <a:t>Hyper-parameter finding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7A0022-CFBF-0146-ABEC-A355DF7FDB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Learning rate (</a:t>
            </a:r>
            <a:r>
              <a:rPr lang="en-US" dirty="0" err="1"/>
              <a:t>lr</a:t>
            </a:r>
            <a:r>
              <a:rPr lang="en-US" dirty="0"/>
              <a:t>)</a:t>
            </a:r>
          </a:p>
          <a:p>
            <a:r>
              <a:rPr lang="en-US" dirty="0"/>
              <a:t>Batch size</a:t>
            </a:r>
          </a:p>
          <a:p>
            <a:r>
              <a:rPr lang="en-US" dirty="0"/>
              <a:t>Epoch</a:t>
            </a:r>
          </a:p>
          <a:p>
            <a:pPr marL="0" indent="0">
              <a:buNone/>
            </a:pPr>
            <a:r>
              <a:rPr lang="en-US" dirty="0"/>
              <a:t>-&gt; To optimize the learning process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5B9694-F4E1-AE41-B9D5-7BA55948BC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21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1AA60B-EDC5-A74A-9DEE-F33E908A3DEA}"/>
              </a:ext>
            </a:extLst>
          </p:cNvPr>
          <p:cNvSpPr txBox="1"/>
          <p:nvPr/>
        </p:nvSpPr>
        <p:spPr>
          <a:xfrm>
            <a:off x="2497873" y="322270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B6F980-32FE-174A-ADB4-E1CD9AA69D99}"/>
              </a:ext>
            </a:extLst>
          </p:cNvPr>
          <p:cNvSpPr txBox="1"/>
          <p:nvPr/>
        </p:nvSpPr>
        <p:spPr>
          <a:xfrm>
            <a:off x="2174488" y="226369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2823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DD52DA-3154-624F-8491-12C8F7884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Rate Finder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7A0022-CFBF-0146-ABEC-A355DF7FDB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Step size for each training step</a:t>
            </a:r>
          </a:p>
          <a:p>
            <a:r>
              <a:rPr lang="en-US" dirty="0"/>
              <a:t>Optimal step size allow faster training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5B9694-F4E1-AE41-B9D5-7BA55948BC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22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1AA60B-EDC5-A74A-9DEE-F33E908A3DEA}"/>
              </a:ext>
            </a:extLst>
          </p:cNvPr>
          <p:cNvSpPr txBox="1"/>
          <p:nvPr/>
        </p:nvSpPr>
        <p:spPr>
          <a:xfrm>
            <a:off x="2497873" y="322270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B6F980-32FE-174A-ADB4-E1CD9AA69D99}"/>
              </a:ext>
            </a:extLst>
          </p:cNvPr>
          <p:cNvSpPr txBox="1"/>
          <p:nvPr/>
        </p:nvSpPr>
        <p:spPr>
          <a:xfrm>
            <a:off x="2174488" y="226369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741E134-21E5-724C-AF70-47170219C8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000" y="3019685"/>
            <a:ext cx="8280000" cy="297399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B836B04-D66E-9E4E-8BF3-C698ED8DDB60}"/>
              </a:ext>
            </a:extLst>
          </p:cNvPr>
          <p:cNvSpPr txBox="1"/>
          <p:nvPr/>
        </p:nvSpPr>
        <p:spPr>
          <a:xfrm>
            <a:off x="432000" y="5993682"/>
            <a:ext cx="828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Left</a:t>
            </a:r>
            <a:r>
              <a:rPr lang="en-US" sz="1200" dirty="0"/>
              <a:t>: Loss for different learning rates, </a:t>
            </a:r>
            <a:r>
              <a:rPr lang="en-US" sz="1200" b="1" dirty="0"/>
              <a:t>Right: </a:t>
            </a:r>
            <a:r>
              <a:rPr lang="en-US" sz="1200" dirty="0"/>
              <a:t>AUC for different learning rates. Different experiments were color-coded, the </a:t>
            </a:r>
            <a:r>
              <a:rPr lang="en-US" sz="1200" i="1" dirty="0"/>
              <a:t>solid line </a:t>
            </a:r>
            <a:r>
              <a:rPr lang="en-US" sz="1200" dirty="0"/>
              <a:t>shows the training result, the </a:t>
            </a:r>
            <a:r>
              <a:rPr lang="en-US" sz="1200" i="1" dirty="0"/>
              <a:t>dashed line </a:t>
            </a:r>
            <a:r>
              <a:rPr lang="en-US" sz="1200" dirty="0"/>
              <a:t>shows the validation result. </a:t>
            </a:r>
            <a:r>
              <a:rPr lang="en-US" sz="1200" dirty="0" err="1"/>
              <a:t>lr</a:t>
            </a:r>
            <a:r>
              <a:rPr lang="en-US" sz="1200" dirty="0"/>
              <a:t> (Learning rate)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DEF879-3296-3349-97E4-E1B2D33E37E8}"/>
              </a:ext>
            </a:extLst>
          </p:cNvPr>
          <p:cNvSpPr txBox="1"/>
          <p:nvPr/>
        </p:nvSpPr>
        <p:spPr>
          <a:xfrm>
            <a:off x="1706887" y="3407368"/>
            <a:ext cx="1766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Lower is better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F46E9AC-5368-8645-BE61-0DC3E8937CF9}"/>
              </a:ext>
            </a:extLst>
          </p:cNvPr>
          <p:cNvSpPr txBox="1"/>
          <p:nvPr/>
        </p:nvSpPr>
        <p:spPr>
          <a:xfrm>
            <a:off x="5343470" y="5313785"/>
            <a:ext cx="1859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Higher is better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8E9DB27-716C-F641-89FA-1B2872CCEA17}"/>
              </a:ext>
            </a:extLst>
          </p:cNvPr>
          <p:cNvSpPr txBox="1"/>
          <p:nvPr/>
        </p:nvSpPr>
        <p:spPr>
          <a:xfrm>
            <a:off x="6969512" y="2385881"/>
            <a:ext cx="19699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5BB65B"/>
                </a:solidFill>
              </a:rPr>
              <a:t>Just right </a:t>
            </a:r>
            <a:r>
              <a:rPr lang="en-US" dirty="0" err="1">
                <a:solidFill>
                  <a:srgbClr val="5BB65B"/>
                </a:solidFill>
              </a:rPr>
              <a:t>lr</a:t>
            </a:r>
            <a:r>
              <a:rPr lang="en-US" dirty="0">
                <a:solidFill>
                  <a:srgbClr val="5BB65B"/>
                </a:solidFill>
              </a:rPr>
              <a:t>=1e-4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74D0B4C-2D7B-EB40-A2C2-96BD84ADEE0D}"/>
              </a:ext>
            </a:extLst>
          </p:cNvPr>
          <p:cNvCxnSpPr>
            <a:cxnSpLocks/>
            <a:stCxn id="12" idx="2"/>
          </p:cNvCxnSpPr>
          <p:nvPr/>
        </p:nvCxnSpPr>
        <p:spPr>
          <a:xfrm flipH="1">
            <a:off x="7399733" y="2755213"/>
            <a:ext cx="554761" cy="541237"/>
          </a:xfrm>
          <a:prstGeom prst="straightConnector1">
            <a:avLst/>
          </a:prstGeom>
          <a:ln>
            <a:solidFill>
              <a:srgbClr val="5BB65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58281874-E709-7F45-964C-0D88D893B7F1}"/>
              </a:ext>
            </a:extLst>
          </p:cNvPr>
          <p:cNvSpPr txBox="1"/>
          <p:nvPr/>
        </p:nvSpPr>
        <p:spPr>
          <a:xfrm>
            <a:off x="1601891" y="4446045"/>
            <a:ext cx="1190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9B70C1"/>
                </a:solidFill>
              </a:rPr>
              <a:t>Too small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1074EEE-F9AE-7A44-8314-0A998DD2A2A5}"/>
              </a:ext>
            </a:extLst>
          </p:cNvPr>
          <p:cNvCxnSpPr/>
          <p:nvPr/>
        </p:nvCxnSpPr>
        <p:spPr>
          <a:xfrm flipH="1">
            <a:off x="1467650" y="4786287"/>
            <a:ext cx="622407" cy="281686"/>
          </a:xfrm>
          <a:prstGeom prst="straightConnector1">
            <a:avLst/>
          </a:prstGeom>
          <a:ln>
            <a:solidFill>
              <a:srgbClr val="9B70C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903DB5E9-48F7-7042-9024-A8E0DCD334EE}"/>
              </a:ext>
            </a:extLst>
          </p:cNvPr>
          <p:cNvSpPr txBox="1"/>
          <p:nvPr/>
        </p:nvSpPr>
        <p:spPr>
          <a:xfrm>
            <a:off x="6273373" y="4557798"/>
            <a:ext cx="988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2B80B9"/>
                </a:solidFill>
              </a:rPr>
              <a:t>Too big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3DFC89C-210E-5442-AF2E-311392553831}"/>
              </a:ext>
            </a:extLst>
          </p:cNvPr>
          <p:cNvCxnSpPr>
            <a:stCxn id="18" idx="0"/>
          </p:cNvCxnSpPr>
          <p:nvPr/>
        </p:nvCxnSpPr>
        <p:spPr>
          <a:xfrm flipV="1">
            <a:off x="6767547" y="4218534"/>
            <a:ext cx="335741" cy="339264"/>
          </a:xfrm>
          <a:prstGeom prst="straightConnector1">
            <a:avLst/>
          </a:prstGeom>
          <a:ln>
            <a:solidFill>
              <a:srgbClr val="2B80B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56939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DD52DA-3154-624F-8491-12C8F7884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Batch Size Finder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7A0022-CFBF-0146-ABEC-A355DF7FDB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#images for each training step</a:t>
            </a:r>
          </a:p>
          <a:p>
            <a:r>
              <a:rPr lang="en-US" dirty="0"/>
              <a:t>#images that represent the dataset for each training step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5B9694-F4E1-AE41-B9D5-7BA55948BC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23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1AA60B-EDC5-A74A-9DEE-F33E908A3DEA}"/>
              </a:ext>
            </a:extLst>
          </p:cNvPr>
          <p:cNvSpPr txBox="1"/>
          <p:nvPr/>
        </p:nvSpPr>
        <p:spPr>
          <a:xfrm>
            <a:off x="2497873" y="322270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B6F980-32FE-174A-ADB4-E1CD9AA69D99}"/>
              </a:ext>
            </a:extLst>
          </p:cNvPr>
          <p:cNvSpPr txBox="1"/>
          <p:nvPr/>
        </p:nvSpPr>
        <p:spPr>
          <a:xfrm>
            <a:off x="2174488" y="226369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741E134-21E5-724C-AF70-47170219C8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000" y="3022042"/>
            <a:ext cx="8280000" cy="296928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B836B04-D66E-9E4E-8BF3-C698ED8DDB60}"/>
              </a:ext>
            </a:extLst>
          </p:cNvPr>
          <p:cNvSpPr txBox="1"/>
          <p:nvPr/>
        </p:nvSpPr>
        <p:spPr>
          <a:xfrm>
            <a:off x="432000" y="5993682"/>
            <a:ext cx="828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Left</a:t>
            </a:r>
            <a:r>
              <a:rPr lang="en-US" sz="1200" dirty="0"/>
              <a:t>: Loss for different batch sizes, </a:t>
            </a:r>
            <a:r>
              <a:rPr lang="en-US" sz="1200" b="1" dirty="0"/>
              <a:t>Right: </a:t>
            </a:r>
            <a:r>
              <a:rPr lang="en-US" sz="1200" dirty="0"/>
              <a:t>AUC for different batch sizes. Different experiments were color-coded, the </a:t>
            </a:r>
            <a:r>
              <a:rPr lang="en-US" sz="1200" i="1" dirty="0"/>
              <a:t>solid line </a:t>
            </a:r>
            <a:r>
              <a:rPr lang="en-US" sz="1200" dirty="0"/>
              <a:t>shows the training result, the </a:t>
            </a:r>
            <a:r>
              <a:rPr lang="en-US" sz="1200" i="1" dirty="0"/>
              <a:t>dashed line </a:t>
            </a:r>
            <a:r>
              <a:rPr lang="en-US" sz="1200" dirty="0"/>
              <a:t>shows the validation result.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0B30AC-1227-654C-BA8F-8A667A7354FB}"/>
              </a:ext>
            </a:extLst>
          </p:cNvPr>
          <p:cNvSpPr txBox="1"/>
          <p:nvPr/>
        </p:nvSpPr>
        <p:spPr>
          <a:xfrm>
            <a:off x="1797803" y="5286615"/>
            <a:ext cx="25912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5BB65B"/>
                </a:solidFill>
              </a:rPr>
              <a:t>64</a:t>
            </a:r>
            <a:r>
              <a:rPr lang="en-US" dirty="0"/>
              <a:t> and </a:t>
            </a:r>
            <a:r>
              <a:rPr lang="en-US" dirty="0">
                <a:solidFill>
                  <a:srgbClr val="AB2400"/>
                </a:solidFill>
              </a:rPr>
              <a:t>128</a:t>
            </a:r>
            <a:r>
              <a:rPr lang="en-US" dirty="0"/>
              <a:t>: a tie game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E36942-092E-EE47-837A-DAD045686DB2}"/>
              </a:ext>
            </a:extLst>
          </p:cNvPr>
          <p:cNvSpPr txBox="1"/>
          <p:nvPr/>
        </p:nvSpPr>
        <p:spPr>
          <a:xfrm>
            <a:off x="6105772" y="4146804"/>
            <a:ext cx="23775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5BB65B"/>
                </a:solidFill>
              </a:rPr>
              <a:t>64</a:t>
            </a:r>
            <a:r>
              <a:rPr lang="en-US" dirty="0"/>
              <a:t> is better than </a:t>
            </a:r>
            <a:r>
              <a:rPr lang="en-US" dirty="0">
                <a:solidFill>
                  <a:srgbClr val="AB2400"/>
                </a:solidFill>
              </a:rPr>
              <a:t>128 </a:t>
            </a:r>
          </a:p>
          <a:p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in the long run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3DFD41F-0C5C-D342-A48D-5A1CC9F6791A}"/>
              </a:ext>
            </a:extLst>
          </p:cNvPr>
          <p:cNvCxnSpPr>
            <a:cxnSpLocks/>
            <a:stCxn id="12" idx="0"/>
          </p:cNvCxnSpPr>
          <p:nvPr/>
        </p:nvCxnSpPr>
        <p:spPr>
          <a:xfrm flipV="1">
            <a:off x="7294559" y="3496236"/>
            <a:ext cx="258846" cy="650568"/>
          </a:xfrm>
          <a:prstGeom prst="straightConnector1">
            <a:avLst/>
          </a:prstGeom>
          <a:ln>
            <a:solidFill>
              <a:srgbClr val="5BB65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95373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DD52DA-3154-624F-8491-12C8F7884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Epoch Finder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7A0022-CFBF-0146-ABEC-A355DF7FDB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#iteration over the ENTIRE training set</a:t>
            </a:r>
          </a:p>
          <a:p>
            <a:r>
              <a:rPr lang="en-US" dirty="0"/>
              <a:t>How many iteration is enough?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5B9694-F4E1-AE41-B9D5-7BA55948BC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24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1AA60B-EDC5-A74A-9DEE-F33E908A3DEA}"/>
              </a:ext>
            </a:extLst>
          </p:cNvPr>
          <p:cNvSpPr txBox="1"/>
          <p:nvPr/>
        </p:nvSpPr>
        <p:spPr>
          <a:xfrm>
            <a:off x="2497873" y="322270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B6F980-32FE-174A-ADB4-E1CD9AA69D99}"/>
              </a:ext>
            </a:extLst>
          </p:cNvPr>
          <p:cNvSpPr txBox="1"/>
          <p:nvPr/>
        </p:nvSpPr>
        <p:spPr>
          <a:xfrm>
            <a:off x="2174488" y="226369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741E134-21E5-724C-AF70-47170219C8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000" y="3022042"/>
            <a:ext cx="8280000" cy="296928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B836B04-D66E-9E4E-8BF3-C698ED8DDB60}"/>
              </a:ext>
            </a:extLst>
          </p:cNvPr>
          <p:cNvSpPr txBox="1"/>
          <p:nvPr/>
        </p:nvSpPr>
        <p:spPr>
          <a:xfrm>
            <a:off x="432000" y="5993682"/>
            <a:ext cx="828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Left</a:t>
            </a:r>
            <a:r>
              <a:rPr lang="en-US" sz="1200" dirty="0"/>
              <a:t>: Loss for different epochs, </a:t>
            </a:r>
            <a:r>
              <a:rPr lang="en-US" sz="1200" b="1" dirty="0"/>
              <a:t>Right: </a:t>
            </a:r>
            <a:r>
              <a:rPr lang="en-US" sz="1200" dirty="0"/>
              <a:t>AUC for different epochs. Different experiments were color-coded, the </a:t>
            </a:r>
            <a:r>
              <a:rPr lang="en-US" sz="1200" i="1" dirty="0"/>
              <a:t>solid line </a:t>
            </a:r>
            <a:r>
              <a:rPr lang="en-US" sz="1200" dirty="0"/>
              <a:t>shows the training result, the </a:t>
            </a:r>
            <a:r>
              <a:rPr lang="en-US" sz="1200" i="1" dirty="0"/>
              <a:t>dashed line </a:t>
            </a:r>
            <a:r>
              <a:rPr lang="en-US" sz="1200" dirty="0"/>
              <a:t>shows the validation result.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1590683-83AD-AB4A-A0FE-BF8A10CFA5E8}"/>
              </a:ext>
            </a:extLst>
          </p:cNvPr>
          <p:cNvCxnSpPr>
            <a:cxnSpLocks/>
          </p:cNvCxnSpPr>
          <p:nvPr/>
        </p:nvCxnSpPr>
        <p:spPr>
          <a:xfrm flipH="1">
            <a:off x="1797979" y="4027470"/>
            <a:ext cx="376509" cy="349321"/>
          </a:xfrm>
          <a:prstGeom prst="straightConnector1">
            <a:avLst/>
          </a:prstGeom>
          <a:ln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3ACE53A-215D-4944-BDD7-45A3A41DBAC0}"/>
              </a:ext>
            </a:extLst>
          </p:cNvPr>
          <p:cNvSpPr txBox="1"/>
          <p:nvPr/>
        </p:nvSpPr>
        <p:spPr>
          <a:xfrm>
            <a:off x="1819780" y="3660311"/>
            <a:ext cx="16417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Plateau at 100</a:t>
            </a:r>
          </a:p>
        </p:txBody>
      </p:sp>
    </p:spTree>
    <p:extLst>
      <p:ext uri="{BB962C8B-B14F-4D97-AF65-F5344CB8AC3E}">
        <p14:creationId xmlns:p14="http://schemas.microsoft.com/office/powerpoint/2010/main" val="473836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DD52DA-3154-624F-8491-12C8F7884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386" y="484632"/>
            <a:ext cx="7543800" cy="1609344"/>
          </a:xfrm>
        </p:spPr>
        <p:txBody>
          <a:bodyPr>
            <a:normAutofit/>
          </a:bodyPr>
          <a:lstStyle/>
          <a:p>
            <a:r>
              <a:rPr lang="en-US" dirty="0"/>
              <a:t>Result in Lung Segmentation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37A0022-CFBF-0146-ABEC-A355DF7FDBF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02386" y="2121408"/>
                <a:ext cx="3922014" cy="4050792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Intersection over Union (</a:t>
                </a:r>
                <a:r>
                  <a:rPr lang="en-US" dirty="0" err="1"/>
                  <a:t>IoU</a:t>
                </a:r>
                <a:r>
                  <a:rPr lang="en-US" dirty="0"/>
                  <a:t>):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IoU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y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∩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p</m:t>
                            </m:r>
                          </m:e>
                        </m:d>
                      </m:num>
                      <m:den>
                        <m:r>
                          <a:rPr lang="en-US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y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∪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p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|</m:t>
                        </m:r>
                      </m:den>
                    </m:f>
                    <m:r>
                      <a:rPr lang="en-US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TP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|</m:t>
                        </m:r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FP</m:t>
                            </m:r>
                          </m:e>
                        </m:d>
                        <m:r>
                          <a:rPr lang="en-US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TP</m:t>
                            </m:r>
                          </m:e>
                        </m:d>
                        <m:r>
                          <a:rPr lang="en-US">
                            <a:latin typeface="Cambria Math" panose="02040503050406030204" pitchFamily="18" charset="0"/>
                          </a:rPr>
                          <m:t>+|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FN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|</m:t>
                        </m:r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Dice coefficient: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𝐷𝑖𝑐𝑒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>
                            <a:latin typeface="Cambria Math" panose="02040503050406030204" pitchFamily="18" charset="0"/>
                          </a:rPr>
                          <m:t>2|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∩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|</m:t>
                        </m:r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>
                            <a:latin typeface="Cambria Math" panose="02040503050406030204" pitchFamily="18" charset="0"/>
                          </a:rPr>
                          <m:t>+|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|</m:t>
                        </m:r>
                      </m:den>
                    </m:f>
                    <m:r>
                      <a:rPr lang="en-US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>
                            <a:latin typeface="Cambria Math" panose="02040503050406030204" pitchFamily="18" charset="0"/>
                          </a:rPr>
                          <m:t>2|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|</m:t>
                        </m:r>
                      </m:num>
                      <m:den>
                        <m:r>
                          <a:rPr lang="en-US">
                            <a:latin typeface="Cambria Math" panose="02040503050406030204" pitchFamily="18" charset="0"/>
                          </a:rPr>
                          <m:t>2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𝑇𝑃</m:t>
                            </m:r>
                          </m:e>
                        </m:d>
                        <m:r>
                          <a:rPr lang="en-US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𝐹𝑃</m:t>
                            </m:r>
                          </m:e>
                        </m:d>
                        <m:r>
                          <a:rPr lang="en-US">
                            <a:latin typeface="Cambria Math" panose="02040503050406030204" pitchFamily="18" charset="0"/>
                          </a:rPr>
                          <m:t>+|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𝐹𝑁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|</m:t>
                        </m:r>
                      </m:den>
                    </m:f>
                  </m:oMath>
                </a14:m>
                <a:r>
                  <a:rPr lang="en-US" dirty="0">
                    <a:effectLst/>
                  </a:rPr>
                  <a:t> </a:t>
                </a:r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37A0022-CFBF-0146-ABEC-A355DF7FDB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02386" y="2121408"/>
                <a:ext cx="3922014" cy="4050792"/>
              </a:xfrm>
              <a:blipFill>
                <a:blip r:embed="rId3"/>
                <a:stretch>
                  <a:fillRect l="-645" t="-1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5B9694-F4E1-AE41-B9D5-7BA55948BC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83346" y="6272784"/>
            <a:ext cx="48006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FAB73BC-B049-4115-A692-8D63A059BFB8}" type="slidenum">
              <a:rPr lang="en-US" smtClean="0"/>
              <a:pPr>
                <a:spcAft>
                  <a:spcPts val="600"/>
                </a:spcAft>
              </a:pPr>
              <a:t>25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1AA60B-EDC5-A74A-9DEE-F33E908A3DEA}"/>
              </a:ext>
            </a:extLst>
          </p:cNvPr>
          <p:cNvSpPr txBox="1"/>
          <p:nvPr/>
        </p:nvSpPr>
        <p:spPr>
          <a:xfrm>
            <a:off x="2497873" y="322270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B6F980-32FE-174A-ADB4-E1CD9AA69D99}"/>
              </a:ext>
            </a:extLst>
          </p:cNvPr>
          <p:cNvSpPr txBox="1"/>
          <p:nvPr/>
        </p:nvSpPr>
        <p:spPr>
          <a:xfrm>
            <a:off x="2174488" y="226369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6B94B6A-D208-A34A-A80F-068B1DD4DF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3760033"/>
              </p:ext>
            </p:extLst>
          </p:nvPr>
        </p:nvGraphicFramePr>
        <p:xfrm>
          <a:off x="4903468" y="3183070"/>
          <a:ext cx="3579878" cy="158095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59920">
                  <a:extLst>
                    <a:ext uri="{9D8B030D-6E8A-4147-A177-3AD203B41FA5}">
                      <a16:colId xmlns:a16="http://schemas.microsoft.com/office/drawing/2014/main" val="2576743070"/>
                    </a:ext>
                  </a:extLst>
                </a:gridCol>
                <a:gridCol w="1109978">
                  <a:extLst>
                    <a:ext uri="{9D8B030D-6E8A-4147-A177-3AD203B41FA5}">
                      <a16:colId xmlns:a16="http://schemas.microsoft.com/office/drawing/2014/main" val="2020971916"/>
                    </a:ext>
                  </a:extLst>
                </a:gridCol>
                <a:gridCol w="1109980">
                  <a:extLst>
                    <a:ext uri="{9D8B030D-6E8A-4147-A177-3AD203B41FA5}">
                      <a16:colId xmlns:a16="http://schemas.microsoft.com/office/drawing/2014/main" val="129395340"/>
                    </a:ext>
                  </a:extLst>
                </a:gridCol>
              </a:tblGrid>
              <a:tr h="52698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2300" kern="1400" spc="-50" dirty="0">
                          <a:effectLst/>
                        </a:rPr>
                        <a:t>Dataset</a:t>
                      </a:r>
                      <a:endParaRPr lang="en-US" sz="2300" kern="1400" spc="-50" dirty="0">
                        <a:effectLst/>
                        <a:latin typeface="Times New Roman" panose="02020603050405020304" pitchFamily="18" charset="0"/>
                        <a:ea typeface="DengXian Light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0090" marR="13009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300" kern="1400" spc="-50">
                          <a:effectLst/>
                        </a:rPr>
                        <a:t>Dice</a:t>
                      </a:r>
                      <a:endParaRPr lang="en-US" sz="2300" kern="1400" spc="-50">
                        <a:effectLst/>
                        <a:latin typeface="Times New Roman" panose="02020603050405020304" pitchFamily="18" charset="0"/>
                        <a:ea typeface="DengXian Light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0090" marR="13009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2300" kern="1400" spc="-50">
                          <a:effectLst/>
                        </a:rPr>
                        <a:t>IoU</a:t>
                      </a:r>
                      <a:endParaRPr lang="en-US" sz="2300" kern="1400" spc="-50">
                        <a:effectLst/>
                        <a:latin typeface="Times New Roman" panose="02020603050405020304" pitchFamily="18" charset="0"/>
                        <a:ea typeface="DengXian Light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0090" marR="130090" marT="0" marB="0"/>
                </a:tc>
                <a:extLst>
                  <a:ext uri="{0D108BD9-81ED-4DB2-BD59-A6C34878D82A}">
                    <a16:rowId xmlns:a16="http://schemas.microsoft.com/office/drawing/2014/main" val="4013206717"/>
                  </a:ext>
                </a:extLst>
              </a:tr>
              <a:tr h="52698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2300" kern="1400" spc="-50">
                          <a:effectLst/>
                        </a:rPr>
                        <a:t>JSRT</a:t>
                      </a:r>
                      <a:endParaRPr lang="en-US" sz="2300" kern="1400" spc="-50">
                        <a:effectLst/>
                        <a:latin typeface="Times New Roman" panose="02020603050405020304" pitchFamily="18" charset="0"/>
                        <a:ea typeface="DengXian Light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0090" marR="13009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300" kern="1400" spc="-50">
                          <a:effectLst/>
                        </a:rPr>
                        <a:t>0.969</a:t>
                      </a:r>
                      <a:endParaRPr lang="en-US" sz="2300" kern="1400" spc="-50">
                        <a:effectLst/>
                        <a:latin typeface="Times New Roman" panose="02020603050405020304" pitchFamily="18" charset="0"/>
                        <a:ea typeface="DengXian Light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0090" marR="13009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2300" kern="1400" spc="-50">
                          <a:effectLst/>
                        </a:rPr>
                        <a:t>0.919</a:t>
                      </a:r>
                      <a:endParaRPr lang="en-US" sz="2300" kern="1400" spc="-50">
                        <a:effectLst/>
                        <a:latin typeface="Times New Roman" panose="02020603050405020304" pitchFamily="18" charset="0"/>
                        <a:ea typeface="DengXian Light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0090" marR="130090" marT="0" marB="0"/>
                </a:tc>
                <a:extLst>
                  <a:ext uri="{0D108BD9-81ED-4DB2-BD59-A6C34878D82A}">
                    <a16:rowId xmlns:a16="http://schemas.microsoft.com/office/drawing/2014/main" val="3516473774"/>
                  </a:ext>
                </a:extLst>
              </a:tr>
              <a:tr h="52698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2300" kern="1400" spc="-50">
                          <a:effectLst/>
                        </a:rPr>
                        <a:t>MC</a:t>
                      </a:r>
                      <a:endParaRPr lang="en-US" sz="2300" kern="1400" spc="-50">
                        <a:effectLst/>
                        <a:latin typeface="Times New Roman" panose="02020603050405020304" pitchFamily="18" charset="0"/>
                        <a:ea typeface="DengXian Light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0090" marR="13009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300" kern="1400" spc="-50">
                          <a:effectLst/>
                        </a:rPr>
                        <a:t>0.971</a:t>
                      </a:r>
                      <a:endParaRPr lang="en-US" sz="2300" kern="1400" spc="-50">
                        <a:effectLst/>
                        <a:latin typeface="Times New Roman" panose="02020603050405020304" pitchFamily="18" charset="0"/>
                        <a:ea typeface="DengXian Light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0090" marR="13009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2300" kern="1400" spc="-50" dirty="0">
                          <a:effectLst/>
                        </a:rPr>
                        <a:t>0.930</a:t>
                      </a:r>
                      <a:endParaRPr lang="en-US" sz="2300" kern="1400" spc="-50" dirty="0">
                        <a:effectLst/>
                        <a:latin typeface="Times New Roman" panose="02020603050405020304" pitchFamily="18" charset="0"/>
                        <a:ea typeface="DengXian Light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0090" marR="130090" marT="0" marB="0"/>
                </a:tc>
                <a:extLst>
                  <a:ext uri="{0D108BD9-81ED-4DB2-BD59-A6C34878D82A}">
                    <a16:rowId xmlns:a16="http://schemas.microsoft.com/office/drawing/2014/main" val="2420434357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16C6C894-6B94-E04F-B16D-D6607F898563}"/>
              </a:ext>
            </a:extLst>
          </p:cNvPr>
          <p:cNvSpPr txBox="1"/>
          <p:nvPr/>
        </p:nvSpPr>
        <p:spPr>
          <a:xfrm>
            <a:off x="5811453" y="4863899"/>
            <a:ext cx="17639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Result on JSRT and MC</a:t>
            </a:r>
          </a:p>
        </p:txBody>
      </p:sp>
    </p:spTree>
    <p:extLst>
      <p:ext uri="{BB962C8B-B14F-4D97-AF65-F5344CB8AC3E}">
        <p14:creationId xmlns:p14="http://schemas.microsoft.com/office/powerpoint/2010/main" val="3532030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DD52DA-3154-624F-8491-12C8F7884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386" y="484632"/>
            <a:ext cx="7543800" cy="1609344"/>
          </a:xfrm>
        </p:spPr>
        <p:txBody>
          <a:bodyPr>
            <a:normAutofit/>
          </a:bodyPr>
          <a:lstStyle/>
          <a:p>
            <a:r>
              <a:rPr lang="en-US" dirty="0"/>
              <a:t>Preprocess lung segmentation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7A0022-CFBF-0146-ABEC-A355DF7FDB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386" y="2121408"/>
            <a:ext cx="7680960" cy="4050792"/>
          </a:xfrm>
        </p:spPr>
        <p:txBody>
          <a:bodyPr>
            <a:normAutofit/>
          </a:bodyPr>
          <a:lstStyle/>
          <a:p>
            <a:pPr marL="617220" lvl="1" indent="-342900">
              <a:buFont typeface="+mj-lt"/>
              <a:buAutoNum type="arabicPeriod"/>
            </a:pPr>
            <a:r>
              <a:rPr lang="en-US" dirty="0"/>
              <a:t>Morphological opening: erosion follows by dilation , kernel size = 10</a:t>
            </a:r>
          </a:p>
          <a:p>
            <a:pPr lvl="2"/>
            <a:r>
              <a:rPr lang="en-US" dirty="0"/>
              <a:t>Erosion: 1 if ALL is 1</a:t>
            </a:r>
          </a:p>
          <a:p>
            <a:pPr lvl="2"/>
            <a:r>
              <a:rPr lang="en-US" dirty="0"/>
              <a:t>Dilation: 1 if ANY is 1</a:t>
            </a:r>
          </a:p>
          <a:p>
            <a:pPr marL="617220" lvl="1" indent="-342900">
              <a:buFont typeface="+mj-lt"/>
              <a:buAutoNum type="arabicPeriod"/>
            </a:pPr>
            <a:r>
              <a:rPr lang="en-US" dirty="0"/>
              <a:t>Largest Connected Components</a:t>
            </a:r>
          </a:p>
          <a:p>
            <a:pPr marL="617220" lvl="1" indent="-342900">
              <a:buFont typeface="+mj-lt"/>
              <a:buAutoNum type="arabicPeriod"/>
            </a:pPr>
            <a:r>
              <a:rPr lang="en-US" dirty="0"/>
              <a:t>Crop lung region</a:t>
            </a:r>
          </a:p>
          <a:p>
            <a:pPr lvl="2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5B9694-F4E1-AE41-B9D5-7BA55948BC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83346" y="6272784"/>
            <a:ext cx="48006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FAB73BC-B049-4115-A692-8D63A059BFB8}" type="slidenum">
              <a:rPr lang="en-US" smtClean="0"/>
              <a:pPr>
                <a:spcAft>
                  <a:spcPts val="600"/>
                </a:spcAft>
              </a:pPr>
              <a:t>26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1AA60B-EDC5-A74A-9DEE-F33E908A3DEA}"/>
              </a:ext>
            </a:extLst>
          </p:cNvPr>
          <p:cNvSpPr txBox="1"/>
          <p:nvPr/>
        </p:nvSpPr>
        <p:spPr>
          <a:xfrm>
            <a:off x="2497873" y="322270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B6F980-32FE-174A-ADB4-E1CD9AA69D99}"/>
              </a:ext>
            </a:extLst>
          </p:cNvPr>
          <p:cNvSpPr txBox="1"/>
          <p:nvPr/>
        </p:nvSpPr>
        <p:spPr>
          <a:xfrm>
            <a:off x="2174488" y="226369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4099251-7C9E-3245-99E3-C12E7EF91C47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856" y="4208270"/>
            <a:ext cx="7362287" cy="182562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76AAD43-EFC2-AD4C-867D-8C8030B02613}"/>
              </a:ext>
            </a:extLst>
          </p:cNvPr>
          <p:cNvSpPr txBox="1"/>
          <p:nvPr/>
        </p:nvSpPr>
        <p:spPr>
          <a:xfrm>
            <a:off x="2659490" y="6048436"/>
            <a:ext cx="39667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Preprocess step-by-step to remove unwanted objects</a:t>
            </a:r>
          </a:p>
        </p:txBody>
      </p:sp>
    </p:spTree>
    <p:extLst>
      <p:ext uri="{BB962C8B-B14F-4D97-AF65-F5344CB8AC3E}">
        <p14:creationId xmlns:p14="http://schemas.microsoft.com/office/powerpoint/2010/main" val="10211937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DD52DA-3154-624F-8491-12C8F7884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386" y="484632"/>
            <a:ext cx="7543800" cy="1609344"/>
          </a:xfrm>
        </p:spPr>
        <p:txBody>
          <a:bodyPr>
            <a:normAutofit/>
          </a:bodyPr>
          <a:lstStyle/>
          <a:p>
            <a:r>
              <a:rPr lang="en-US" dirty="0"/>
              <a:t>Result in Lung Segmentation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5B9694-F4E1-AE41-B9D5-7BA55948BC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83346" y="6272784"/>
            <a:ext cx="48006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FAB73BC-B049-4115-A692-8D63A059BFB8}" type="slidenum">
              <a:rPr lang="en-US" smtClean="0"/>
              <a:pPr>
                <a:spcAft>
                  <a:spcPts val="600"/>
                </a:spcAft>
              </a:pPr>
              <a:t>27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1AA60B-EDC5-A74A-9DEE-F33E908A3DEA}"/>
              </a:ext>
            </a:extLst>
          </p:cNvPr>
          <p:cNvSpPr txBox="1"/>
          <p:nvPr/>
        </p:nvSpPr>
        <p:spPr>
          <a:xfrm>
            <a:off x="2497873" y="322270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B6F980-32FE-174A-ADB4-E1CD9AA69D99}"/>
              </a:ext>
            </a:extLst>
          </p:cNvPr>
          <p:cNvSpPr txBox="1"/>
          <p:nvPr/>
        </p:nvSpPr>
        <p:spPr>
          <a:xfrm>
            <a:off x="2174488" y="226369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E35647C-D822-D345-975D-6997C2D8E15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307" y="1534160"/>
            <a:ext cx="8049385" cy="448564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C8A9BDA-5059-7640-9CEC-20C123FFB677}"/>
              </a:ext>
            </a:extLst>
          </p:cNvPr>
          <p:cNvSpPr txBox="1"/>
          <p:nvPr/>
        </p:nvSpPr>
        <p:spPr>
          <a:xfrm>
            <a:off x="2373348" y="6015413"/>
            <a:ext cx="43973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Lung segmentation on </a:t>
            </a:r>
            <a:r>
              <a:rPr lang="en-US" sz="1200" dirty="0" err="1"/>
              <a:t>ChestX</a:t>
            </a:r>
            <a:r>
              <a:rPr lang="en-US" sz="1200" dirty="0"/>
              <a:t>-ray 14 on different lung size</a:t>
            </a:r>
          </a:p>
        </p:txBody>
      </p:sp>
    </p:spTree>
    <p:extLst>
      <p:ext uri="{BB962C8B-B14F-4D97-AF65-F5344CB8AC3E}">
        <p14:creationId xmlns:p14="http://schemas.microsoft.com/office/powerpoint/2010/main" val="39563066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DD52DA-3154-624F-8491-12C8F7884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386" y="484632"/>
            <a:ext cx="7543800" cy="1609344"/>
          </a:xfrm>
        </p:spPr>
        <p:txBody>
          <a:bodyPr>
            <a:normAutofit/>
          </a:bodyPr>
          <a:lstStyle/>
          <a:p>
            <a:r>
              <a:rPr lang="en-US" dirty="0"/>
              <a:t>Thoracic Classification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7A0022-CFBF-0146-ABEC-A355DF7FDB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386" y="2121408"/>
            <a:ext cx="7543800" cy="4050792"/>
          </a:xfrm>
        </p:spPr>
        <p:txBody>
          <a:bodyPr>
            <a:normAutofit/>
          </a:bodyPr>
          <a:lstStyle/>
          <a:p>
            <a:pPr lvl="1"/>
            <a:r>
              <a:rPr lang="en-US" dirty="0"/>
              <a:t>ROC Curve: (1-specificity) as the x-axis and sensitivity as the y-axis as the decision threshold varies from 0 to 1.</a:t>
            </a:r>
          </a:p>
          <a:p>
            <a:pPr lvl="1"/>
            <a:r>
              <a:rPr lang="en-US" dirty="0"/>
              <a:t>AUC (Area Under ROC Curve): quantify expertise of the model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5B9694-F4E1-AE41-B9D5-7BA55948BC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83346" y="6272784"/>
            <a:ext cx="48006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FAB73BC-B049-4115-A692-8D63A059BFB8}" type="slidenum">
              <a:rPr lang="en-US" smtClean="0"/>
              <a:pPr>
                <a:spcAft>
                  <a:spcPts val="600"/>
                </a:spcAft>
              </a:pPr>
              <a:t>28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1AA60B-EDC5-A74A-9DEE-F33E908A3DEA}"/>
              </a:ext>
            </a:extLst>
          </p:cNvPr>
          <p:cNvSpPr txBox="1"/>
          <p:nvPr/>
        </p:nvSpPr>
        <p:spPr>
          <a:xfrm>
            <a:off x="2497873" y="322270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B6F980-32FE-174A-ADB4-E1CD9AA69D99}"/>
              </a:ext>
            </a:extLst>
          </p:cNvPr>
          <p:cNvSpPr txBox="1"/>
          <p:nvPr/>
        </p:nvSpPr>
        <p:spPr>
          <a:xfrm>
            <a:off x="2174488" y="226369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13269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DD52DA-3154-624F-8491-12C8F7884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386" y="484632"/>
            <a:ext cx="7543800" cy="1609344"/>
          </a:xfrm>
        </p:spPr>
        <p:txBody>
          <a:bodyPr>
            <a:normAutofit/>
          </a:bodyPr>
          <a:lstStyle/>
          <a:p>
            <a:r>
              <a:rPr lang="en-US" dirty="0"/>
              <a:t>Result in Thoracic classification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5B9694-F4E1-AE41-B9D5-7BA55948BC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83346" y="6272784"/>
            <a:ext cx="48006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FAB73BC-B049-4115-A692-8D63A059BFB8}" type="slidenum">
              <a:rPr lang="en-US" smtClean="0"/>
              <a:pPr>
                <a:spcAft>
                  <a:spcPts val="600"/>
                </a:spcAft>
              </a:pPr>
              <a:t>29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1AA60B-EDC5-A74A-9DEE-F33E908A3DEA}"/>
              </a:ext>
            </a:extLst>
          </p:cNvPr>
          <p:cNvSpPr txBox="1"/>
          <p:nvPr/>
        </p:nvSpPr>
        <p:spPr>
          <a:xfrm>
            <a:off x="2497873" y="322270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B6F980-32FE-174A-ADB4-E1CD9AA69D99}"/>
              </a:ext>
            </a:extLst>
          </p:cNvPr>
          <p:cNvSpPr txBox="1"/>
          <p:nvPr/>
        </p:nvSpPr>
        <p:spPr>
          <a:xfrm>
            <a:off x="2174488" y="226369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F9E8F5EF-6B81-2849-BFA7-5C0F28BB4B38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814" y="1439295"/>
            <a:ext cx="7560000" cy="493407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74F5794-8E92-5F45-9FA4-857C3DFCE5F2}"/>
              </a:ext>
            </a:extLst>
          </p:cNvPr>
          <p:cNvSpPr txBox="1"/>
          <p:nvPr/>
        </p:nvSpPr>
        <p:spPr>
          <a:xfrm>
            <a:off x="1509131" y="6406074"/>
            <a:ext cx="61257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ROC (Receiver Operating Characteristic) Curve and AUC (Area Under ROC Curve) on 2 classification mode: </a:t>
            </a:r>
            <a:r>
              <a:rPr lang="en-US" sz="1200" dirty="0" err="1">
                <a:solidFill>
                  <a:srgbClr val="FF0000"/>
                </a:solidFill>
              </a:rPr>
              <a:t>ResNet</a:t>
            </a:r>
            <a:r>
              <a:rPr lang="en-US" sz="1200" dirty="0"/>
              <a:t> vs </a:t>
            </a:r>
            <a:r>
              <a:rPr lang="en-US" sz="1200" dirty="0" err="1">
                <a:solidFill>
                  <a:srgbClr val="0632FF"/>
                </a:solidFill>
              </a:rPr>
              <a:t>DenseNet</a:t>
            </a:r>
            <a:r>
              <a:rPr lang="en-US" sz="1200" dirty="0">
                <a:solidFill>
                  <a:srgbClr val="0632FF"/>
                </a:solidFill>
              </a:rPr>
              <a:t> </a:t>
            </a:r>
            <a:r>
              <a:rPr lang="en-US" sz="1200" dirty="0"/>
              <a:t>for different diseases</a:t>
            </a:r>
          </a:p>
        </p:txBody>
      </p:sp>
    </p:spTree>
    <p:extLst>
      <p:ext uri="{BB962C8B-B14F-4D97-AF65-F5344CB8AC3E}">
        <p14:creationId xmlns:p14="http://schemas.microsoft.com/office/powerpoint/2010/main" val="26266494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04115-9695-7642-83BD-7B264042A9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78FF39-E4F3-5E4D-934C-61BF720578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Purpose</a:t>
            </a:r>
          </a:p>
          <a:p>
            <a:r>
              <a:rPr lang="en-US" dirty="0"/>
              <a:t>Related Works</a:t>
            </a:r>
          </a:p>
          <a:p>
            <a:r>
              <a:rPr lang="en-US" dirty="0"/>
              <a:t>Methodology</a:t>
            </a:r>
          </a:p>
          <a:p>
            <a:r>
              <a:rPr lang="en-US" dirty="0"/>
              <a:t>Experiments &amp; Results</a:t>
            </a:r>
          </a:p>
          <a:p>
            <a:r>
              <a:rPr lang="en-US" dirty="0"/>
              <a:t>Conclusion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4148A8-0463-5841-8C62-04DC50AAA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08501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DD52DA-3154-624F-8491-12C8F7884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386" y="484632"/>
            <a:ext cx="7543800" cy="1609344"/>
          </a:xfrm>
        </p:spPr>
        <p:txBody>
          <a:bodyPr>
            <a:normAutofit/>
          </a:bodyPr>
          <a:lstStyle/>
          <a:p>
            <a:r>
              <a:rPr lang="en-US" dirty="0"/>
              <a:t>Result in Thoracic classification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5B9694-F4E1-AE41-B9D5-7BA55948BC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83346" y="6272784"/>
            <a:ext cx="48006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FAB73BC-B049-4115-A692-8D63A059BFB8}" type="slidenum">
              <a:rPr lang="en-US" smtClean="0"/>
              <a:pPr>
                <a:spcAft>
                  <a:spcPts val="600"/>
                </a:spcAft>
              </a:pPr>
              <a:t>30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1AA60B-EDC5-A74A-9DEE-F33E908A3DEA}"/>
              </a:ext>
            </a:extLst>
          </p:cNvPr>
          <p:cNvSpPr txBox="1"/>
          <p:nvPr/>
        </p:nvSpPr>
        <p:spPr>
          <a:xfrm>
            <a:off x="2497873" y="322270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B6F980-32FE-174A-ADB4-E1CD9AA69D99}"/>
              </a:ext>
            </a:extLst>
          </p:cNvPr>
          <p:cNvSpPr txBox="1"/>
          <p:nvPr/>
        </p:nvSpPr>
        <p:spPr>
          <a:xfrm>
            <a:off x="2174488" y="226369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F9E8F5EF-6B81-2849-BFA7-5C0F28BB4B38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814" y="1439658"/>
            <a:ext cx="7560000" cy="493371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74F5794-8E92-5F45-9FA4-857C3DFCE5F2}"/>
              </a:ext>
            </a:extLst>
          </p:cNvPr>
          <p:cNvSpPr txBox="1"/>
          <p:nvPr/>
        </p:nvSpPr>
        <p:spPr>
          <a:xfrm>
            <a:off x="1792244" y="6340912"/>
            <a:ext cx="55595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1-stage (</a:t>
            </a:r>
            <a:r>
              <a:rPr lang="en-US" sz="1200" dirty="0" err="1">
                <a:solidFill>
                  <a:srgbClr val="FF0000"/>
                </a:solidFill>
              </a:rPr>
              <a:t>DenseNet</a:t>
            </a:r>
            <a:r>
              <a:rPr lang="en-US" sz="1200" dirty="0">
                <a:solidFill>
                  <a:srgbClr val="FF0000"/>
                </a:solidFill>
              </a:rPr>
              <a:t>)</a:t>
            </a:r>
            <a:r>
              <a:rPr lang="en-US" sz="1200" dirty="0"/>
              <a:t> vs </a:t>
            </a:r>
            <a:r>
              <a:rPr lang="en-US" sz="1200" dirty="0">
                <a:solidFill>
                  <a:srgbClr val="0632FF"/>
                </a:solidFill>
              </a:rPr>
              <a:t>2-stage (Segmentation + </a:t>
            </a:r>
            <a:r>
              <a:rPr lang="en-US" sz="1200" dirty="0" err="1">
                <a:solidFill>
                  <a:srgbClr val="0632FF"/>
                </a:solidFill>
              </a:rPr>
              <a:t>DenseNet</a:t>
            </a:r>
            <a:r>
              <a:rPr lang="en-US" sz="1200" dirty="0">
                <a:solidFill>
                  <a:srgbClr val="0632FF"/>
                </a:solidFill>
              </a:rPr>
              <a:t>)</a:t>
            </a:r>
            <a:r>
              <a:rPr lang="en-US" sz="1200" dirty="0"/>
              <a:t> for each disease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FB1C6AF3-3417-6443-AC10-94748ACB2F4E}"/>
                  </a:ext>
                </a:extLst>
              </p14:cNvPr>
              <p14:cNvContentPartPr/>
              <p14:nvPr/>
            </p14:nvContentPartPr>
            <p14:xfrm>
              <a:off x="1274124" y="1485646"/>
              <a:ext cx="804960" cy="374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FB1C6AF3-3417-6443-AC10-94748ACB2F4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38124" y="1414006"/>
                <a:ext cx="876600" cy="18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1D5E67F3-60C2-7545-AA32-55A529D8A370}"/>
                  </a:ext>
                </a:extLst>
              </p14:cNvPr>
              <p14:cNvContentPartPr/>
              <p14:nvPr/>
            </p14:nvContentPartPr>
            <p14:xfrm>
              <a:off x="7409244" y="1499686"/>
              <a:ext cx="608400" cy="219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1D5E67F3-60C2-7545-AA32-55A529D8A37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373604" y="1428046"/>
                <a:ext cx="680040" cy="16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B8FD9E34-AF21-814A-8285-0BC3C4D15BF8}"/>
                  </a:ext>
                </a:extLst>
              </p14:cNvPr>
              <p14:cNvContentPartPr/>
              <p14:nvPr/>
            </p14:nvContentPartPr>
            <p14:xfrm>
              <a:off x="1347204" y="3090526"/>
              <a:ext cx="678960" cy="1944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B8FD9E34-AF21-814A-8285-0BC3C4D15BF8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311564" y="3018886"/>
                <a:ext cx="75060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027C7C84-B0D1-FE4F-8713-31073C67C3CE}"/>
                  </a:ext>
                </a:extLst>
              </p14:cNvPr>
              <p14:cNvContentPartPr/>
              <p14:nvPr/>
            </p14:nvContentPartPr>
            <p14:xfrm>
              <a:off x="4190124" y="4664707"/>
              <a:ext cx="1058400" cy="1800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027C7C84-B0D1-FE4F-8713-31073C67C3CE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154124" y="4593067"/>
                <a:ext cx="1130040" cy="161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90844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DD52DA-3154-624F-8491-12C8F7884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386" y="484632"/>
            <a:ext cx="7543800" cy="1609344"/>
          </a:xfrm>
        </p:spPr>
        <p:txBody>
          <a:bodyPr>
            <a:normAutofit/>
          </a:bodyPr>
          <a:lstStyle/>
          <a:p>
            <a:r>
              <a:rPr lang="en-US" dirty="0"/>
              <a:t>Compare to Related works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5B9694-F4E1-AE41-B9D5-7BA55948BC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83346" y="6272784"/>
            <a:ext cx="48006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FAB73BC-B049-4115-A692-8D63A059BFB8}" type="slidenum">
              <a:rPr lang="en-US" smtClean="0"/>
              <a:pPr>
                <a:spcAft>
                  <a:spcPts val="600"/>
                </a:spcAft>
              </a:pPr>
              <a:t>31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1AA60B-EDC5-A74A-9DEE-F33E908A3DEA}"/>
              </a:ext>
            </a:extLst>
          </p:cNvPr>
          <p:cNvSpPr txBox="1"/>
          <p:nvPr/>
        </p:nvSpPr>
        <p:spPr>
          <a:xfrm>
            <a:off x="2497873" y="322270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B6F980-32FE-174A-ADB4-E1CD9AA69D99}"/>
              </a:ext>
            </a:extLst>
          </p:cNvPr>
          <p:cNvSpPr txBox="1"/>
          <p:nvPr/>
        </p:nvSpPr>
        <p:spPr>
          <a:xfrm>
            <a:off x="2174488" y="226369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28667A39-E60D-444E-AD54-6FA500C9E0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9730" y="905984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4152268C-9EBC-D64F-B558-CD0B05F341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9730" y="1515584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4CCBC916-8CA9-F442-9B18-862937BFE5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5896229"/>
              </p:ext>
            </p:extLst>
          </p:nvPr>
        </p:nvGraphicFramePr>
        <p:xfrm>
          <a:off x="131792" y="3874461"/>
          <a:ext cx="8831614" cy="1689989"/>
        </p:xfrm>
        <a:graphic>
          <a:graphicData uri="http://schemas.openxmlformats.org/drawingml/2006/table">
            <a:tbl>
              <a:tblPr firstRow="1" firstCol="1" lastRow="1" bandRow="1"/>
              <a:tblGrid>
                <a:gridCol w="1120414">
                  <a:extLst>
                    <a:ext uri="{9D8B030D-6E8A-4147-A177-3AD203B41FA5}">
                      <a16:colId xmlns:a16="http://schemas.microsoft.com/office/drawing/2014/main" val="466830334"/>
                    </a:ext>
                  </a:extLst>
                </a:gridCol>
                <a:gridCol w="514080">
                  <a:extLst>
                    <a:ext uri="{9D8B030D-6E8A-4147-A177-3AD203B41FA5}">
                      <a16:colId xmlns:a16="http://schemas.microsoft.com/office/drawing/2014/main" val="964655562"/>
                    </a:ext>
                  </a:extLst>
                </a:gridCol>
                <a:gridCol w="514080">
                  <a:extLst>
                    <a:ext uri="{9D8B030D-6E8A-4147-A177-3AD203B41FA5}">
                      <a16:colId xmlns:a16="http://schemas.microsoft.com/office/drawing/2014/main" val="671533077"/>
                    </a:ext>
                  </a:extLst>
                </a:gridCol>
                <a:gridCol w="514080">
                  <a:extLst>
                    <a:ext uri="{9D8B030D-6E8A-4147-A177-3AD203B41FA5}">
                      <a16:colId xmlns:a16="http://schemas.microsoft.com/office/drawing/2014/main" val="3542878102"/>
                    </a:ext>
                  </a:extLst>
                </a:gridCol>
                <a:gridCol w="514080">
                  <a:extLst>
                    <a:ext uri="{9D8B030D-6E8A-4147-A177-3AD203B41FA5}">
                      <a16:colId xmlns:a16="http://schemas.microsoft.com/office/drawing/2014/main" val="3087389476"/>
                    </a:ext>
                  </a:extLst>
                </a:gridCol>
                <a:gridCol w="514080">
                  <a:extLst>
                    <a:ext uri="{9D8B030D-6E8A-4147-A177-3AD203B41FA5}">
                      <a16:colId xmlns:a16="http://schemas.microsoft.com/office/drawing/2014/main" val="1562070437"/>
                    </a:ext>
                  </a:extLst>
                </a:gridCol>
                <a:gridCol w="514080">
                  <a:extLst>
                    <a:ext uri="{9D8B030D-6E8A-4147-A177-3AD203B41FA5}">
                      <a16:colId xmlns:a16="http://schemas.microsoft.com/office/drawing/2014/main" val="2066063332"/>
                    </a:ext>
                  </a:extLst>
                </a:gridCol>
                <a:gridCol w="514080">
                  <a:extLst>
                    <a:ext uri="{9D8B030D-6E8A-4147-A177-3AD203B41FA5}">
                      <a16:colId xmlns:a16="http://schemas.microsoft.com/office/drawing/2014/main" val="1011341577"/>
                    </a:ext>
                  </a:extLst>
                </a:gridCol>
                <a:gridCol w="514080">
                  <a:extLst>
                    <a:ext uri="{9D8B030D-6E8A-4147-A177-3AD203B41FA5}">
                      <a16:colId xmlns:a16="http://schemas.microsoft.com/office/drawing/2014/main" val="1685048122"/>
                    </a:ext>
                  </a:extLst>
                </a:gridCol>
                <a:gridCol w="514080">
                  <a:extLst>
                    <a:ext uri="{9D8B030D-6E8A-4147-A177-3AD203B41FA5}">
                      <a16:colId xmlns:a16="http://schemas.microsoft.com/office/drawing/2014/main" val="2806321201"/>
                    </a:ext>
                  </a:extLst>
                </a:gridCol>
                <a:gridCol w="514080">
                  <a:extLst>
                    <a:ext uri="{9D8B030D-6E8A-4147-A177-3AD203B41FA5}">
                      <a16:colId xmlns:a16="http://schemas.microsoft.com/office/drawing/2014/main" val="3733552623"/>
                    </a:ext>
                  </a:extLst>
                </a:gridCol>
                <a:gridCol w="514080">
                  <a:extLst>
                    <a:ext uri="{9D8B030D-6E8A-4147-A177-3AD203B41FA5}">
                      <a16:colId xmlns:a16="http://schemas.microsoft.com/office/drawing/2014/main" val="3896242385"/>
                    </a:ext>
                  </a:extLst>
                </a:gridCol>
                <a:gridCol w="514080">
                  <a:extLst>
                    <a:ext uri="{9D8B030D-6E8A-4147-A177-3AD203B41FA5}">
                      <a16:colId xmlns:a16="http://schemas.microsoft.com/office/drawing/2014/main" val="1546641985"/>
                    </a:ext>
                  </a:extLst>
                </a:gridCol>
                <a:gridCol w="514080">
                  <a:extLst>
                    <a:ext uri="{9D8B030D-6E8A-4147-A177-3AD203B41FA5}">
                      <a16:colId xmlns:a16="http://schemas.microsoft.com/office/drawing/2014/main" val="2219984722"/>
                    </a:ext>
                  </a:extLst>
                </a:gridCol>
                <a:gridCol w="514080">
                  <a:extLst>
                    <a:ext uri="{9D8B030D-6E8A-4147-A177-3AD203B41FA5}">
                      <a16:colId xmlns:a16="http://schemas.microsoft.com/office/drawing/2014/main" val="2005221097"/>
                    </a:ext>
                  </a:extLst>
                </a:gridCol>
                <a:gridCol w="514080">
                  <a:extLst>
                    <a:ext uri="{9D8B030D-6E8A-4147-A177-3AD203B41FA5}">
                      <a16:colId xmlns:a16="http://schemas.microsoft.com/office/drawing/2014/main" val="811360584"/>
                    </a:ext>
                  </a:extLst>
                </a:gridCol>
              </a:tblGrid>
              <a:tr h="201168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720"/>
                        </a:spcBef>
                        <a:spcAft>
                          <a:spcPts val="72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Method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179" marR="7617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720"/>
                        </a:spcBef>
                        <a:spcAft>
                          <a:spcPts val="720"/>
                        </a:spcAft>
                      </a:pPr>
                      <a:r>
                        <a:rPr lang="en-US" sz="1200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Atel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179" marR="7617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720"/>
                        </a:spcBef>
                        <a:spcAft>
                          <a:spcPts val="72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Card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179" marR="76179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720"/>
                        </a:spcBef>
                        <a:spcAft>
                          <a:spcPts val="72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Effu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179" marR="76179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720"/>
                        </a:spcBef>
                        <a:spcAft>
                          <a:spcPts val="72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Infi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179" marR="76179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720"/>
                        </a:spcBef>
                        <a:spcAft>
                          <a:spcPts val="72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Mass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179" marR="76179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720"/>
                        </a:spcBef>
                        <a:spcAft>
                          <a:spcPts val="72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Nodu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179" marR="76179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720"/>
                        </a:spcBef>
                        <a:spcAft>
                          <a:spcPts val="72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Pne1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179" marR="76179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720"/>
                        </a:spcBef>
                        <a:spcAft>
                          <a:spcPts val="72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Pne2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179" marR="76179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720"/>
                        </a:spcBef>
                        <a:spcAft>
                          <a:spcPts val="72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Cons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179" marR="76179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720"/>
                        </a:spcBef>
                        <a:spcAft>
                          <a:spcPts val="72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Edem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179" marR="76179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720"/>
                        </a:spcBef>
                        <a:spcAft>
                          <a:spcPts val="72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Emp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179" marR="76179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720"/>
                        </a:spcBef>
                        <a:spcAft>
                          <a:spcPts val="72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Fibr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179" marR="76179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720"/>
                        </a:spcBef>
                        <a:spcAft>
                          <a:spcPts val="72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PT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179" marR="76179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720"/>
                        </a:spcBef>
                        <a:spcAft>
                          <a:spcPts val="72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Hern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179" marR="76179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720"/>
                        </a:spcBef>
                        <a:spcAft>
                          <a:spcPts val="72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Mean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179" marR="7617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3876372"/>
                  </a:ext>
                </a:extLst>
              </a:tr>
              <a:tr h="201168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720"/>
                        </a:spcBef>
                        <a:spcAft>
                          <a:spcPts val="72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Yao et la.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179" marR="7617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720"/>
                        </a:spcBef>
                        <a:spcAft>
                          <a:spcPts val="72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0.772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179" marR="7617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720"/>
                        </a:spcBef>
                        <a:spcAft>
                          <a:spcPts val="72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0.904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179" marR="76179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720"/>
                        </a:spcBef>
                        <a:spcAft>
                          <a:spcPts val="72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0.859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179" marR="76179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720"/>
                        </a:spcBef>
                        <a:spcAft>
                          <a:spcPts val="72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0.695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179" marR="76179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720"/>
                        </a:spcBef>
                        <a:spcAft>
                          <a:spcPts val="72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0.792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179" marR="76179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720"/>
                        </a:spcBef>
                        <a:spcAft>
                          <a:spcPts val="72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0.717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179" marR="76179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720"/>
                        </a:spcBef>
                        <a:spcAft>
                          <a:spcPts val="72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0.713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179" marR="76179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720"/>
                        </a:spcBef>
                        <a:spcAft>
                          <a:spcPts val="72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0.841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179" marR="76179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720"/>
                        </a:spcBef>
                        <a:spcAft>
                          <a:spcPts val="72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0.788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179" marR="76179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720"/>
                        </a:spcBef>
                        <a:spcAft>
                          <a:spcPts val="72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0.882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179" marR="76179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720"/>
                        </a:spcBef>
                        <a:spcAft>
                          <a:spcPts val="72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0.829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179" marR="76179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720"/>
                        </a:spcBef>
                        <a:spcAft>
                          <a:spcPts val="72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0.767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179" marR="76179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720"/>
                        </a:spcBef>
                        <a:spcAft>
                          <a:spcPts val="72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0.765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179" marR="76179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720"/>
                        </a:spcBef>
                        <a:spcAft>
                          <a:spcPts val="72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0.914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179" marR="76179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720"/>
                        </a:spcBef>
                        <a:spcAft>
                          <a:spcPts val="72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0.803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179" marR="7617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550110"/>
                  </a:ext>
                </a:extLst>
              </a:tr>
              <a:tr h="201168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720"/>
                        </a:spcBef>
                        <a:spcAft>
                          <a:spcPts val="720"/>
                        </a:spcAft>
                      </a:pPr>
                      <a:r>
                        <a:rPr lang="en-US" sz="1200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Rajpurkar</a:t>
                      </a: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et la.</a:t>
                      </a:r>
                    </a:p>
                  </a:txBody>
                  <a:tcPr marL="76179" marR="7617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720"/>
                        </a:spcBef>
                        <a:spcAft>
                          <a:spcPts val="72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0.809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179" marR="7617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720"/>
                        </a:spcBef>
                        <a:spcAft>
                          <a:spcPts val="720"/>
                        </a:spcAft>
                      </a:pPr>
                      <a:r>
                        <a:rPr lang="en-US" sz="1200">
                          <a:solidFill>
                            <a:srgbClr val="0432FF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0.925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179" marR="76179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720"/>
                        </a:spcBef>
                        <a:spcAft>
                          <a:spcPts val="72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0.864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179" marR="76179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720"/>
                        </a:spcBef>
                        <a:spcAft>
                          <a:spcPts val="720"/>
                        </a:spcAft>
                      </a:pPr>
                      <a:r>
                        <a:rPr lang="en-US" sz="1200">
                          <a:solidFill>
                            <a:srgbClr val="0331FF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0.735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179" marR="76179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720"/>
                        </a:spcBef>
                        <a:spcAft>
                          <a:spcPts val="720"/>
                        </a:spcAft>
                      </a:pPr>
                      <a:r>
                        <a:rPr lang="en-US" sz="1200">
                          <a:solidFill>
                            <a:srgbClr val="0331FF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0.867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179" marR="76179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720"/>
                        </a:spcBef>
                        <a:spcAft>
                          <a:spcPts val="72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0.780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179" marR="76179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720"/>
                        </a:spcBef>
                        <a:spcAft>
                          <a:spcPts val="720"/>
                        </a:spcAft>
                      </a:pPr>
                      <a:r>
                        <a:rPr lang="en-US" sz="1200">
                          <a:solidFill>
                            <a:srgbClr val="0432FF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0.768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179" marR="76179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720"/>
                        </a:spcBef>
                        <a:spcAft>
                          <a:spcPts val="720"/>
                        </a:spcAft>
                      </a:pPr>
                      <a:r>
                        <a:rPr lang="en-US" sz="1200">
                          <a:solidFill>
                            <a:srgbClr val="0432FF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0.889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179" marR="76179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720"/>
                        </a:spcBef>
                        <a:spcAft>
                          <a:spcPts val="72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0.790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179" marR="76179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720"/>
                        </a:spcBef>
                        <a:spcAft>
                          <a:spcPts val="72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0.888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179" marR="76179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720"/>
                        </a:spcBef>
                        <a:spcAft>
                          <a:spcPts val="720"/>
                        </a:spcAft>
                      </a:pPr>
                      <a:r>
                        <a:rPr lang="en-US" sz="120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0.937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179" marR="76179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720"/>
                        </a:spcBef>
                        <a:spcAft>
                          <a:spcPts val="72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0.805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179" marR="76179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720"/>
                        </a:spcBef>
                        <a:spcAft>
                          <a:spcPts val="720"/>
                        </a:spcAft>
                      </a:pPr>
                      <a:r>
                        <a:rPr lang="en-US" sz="1200">
                          <a:solidFill>
                            <a:srgbClr val="0432FF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0.806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179" marR="76179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720"/>
                        </a:spcBef>
                        <a:spcAft>
                          <a:spcPts val="72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0.916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179" marR="76179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720"/>
                        </a:spcBef>
                        <a:spcAft>
                          <a:spcPts val="72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0.841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179" marR="7617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1256201"/>
                  </a:ext>
                </a:extLst>
              </a:tr>
              <a:tr h="201168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720"/>
                        </a:spcBef>
                        <a:spcAft>
                          <a:spcPts val="72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Guan et la. 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179" marR="7617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720"/>
                        </a:spcBef>
                        <a:spcAft>
                          <a:spcPts val="720"/>
                        </a:spcAft>
                      </a:pPr>
                      <a:r>
                        <a:rPr lang="en-US" sz="12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0.853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179" marR="7617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720"/>
                        </a:spcBef>
                        <a:spcAft>
                          <a:spcPts val="720"/>
                        </a:spcAft>
                      </a:pPr>
                      <a:r>
                        <a:rPr lang="en-US" sz="12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0.939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179" marR="76179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720"/>
                        </a:spcBef>
                        <a:spcAft>
                          <a:spcPts val="720"/>
                        </a:spcAft>
                      </a:pPr>
                      <a:r>
                        <a:rPr lang="en-US" sz="12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0.903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179" marR="76179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720"/>
                        </a:spcBef>
                        <a:spcAft>
                          <a:spcPts val="720"/>
                        </a:spcAft>
                      </a:pPr>
                      <a:r>
                        <a:rPr lang="en-US" sz="120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0.754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179" marR="76179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720"/>
                        </a:spcBef>
                        <a:spcAft>
                          <a:spcPts val="720"/>
                        </a:spcAft>
                      </a:pPr>
                      <a:r>
                        <a:rPr lang="en-US" sz="120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0.902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179" marR="76179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720"/>
                        </a:spcBef>
                        <a:spcAft>
                          <a:spcPts val="720"/>
                        </a:spcAft>
                      </a:pPr>
                      <a:r>
                        <a:rPr lang="en-US" sz="120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0.828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179" marR="76179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720"/>
                        </a:spcBef>
                        <a:spcAft>
                          <a:spcPts val="720"/>
                        </a:spcAft>
                      </a:pPr>
                      <a:r>
                        <a:rPr lang="en-US" sz="120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0.774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179" marR="76179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720"/>
                        </a:spcBef>
                        <a:spcAft>
                          <a:spcPts val="720"/>
                        </a:spcAft>
                      </a:pPr>
                      <a:r>
                        <a:rPr lang="en-US" sz="120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0.921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179" marR="76179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720"/>
                        </a:spcBef>
                        <a:spcAft>
                          <a:spcPts val="720"/>
                        </a:spcAft>
                      </a:pPr>
                      <a:r>
                        <a:rPr lang="en-US" sz="12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0.842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179" marR="76179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720"/>
                        </a:spcBef>
                        <a:spcAft>
                          <a:spcPts val="720"/>
                        </a:spcAft>
                      </a:pPr>
                      <a:r>
                        <a:rPr lang="en-US" sz="12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0.924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179" marR="76179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720"/>
                        </a:spcBef>
                        <a:spcAft>
                          <a:spcPts val="720"/>
                        </a:spcAft>
                      </a:pPr>
                      <a:r>
                        <a:rPr lang="en-US" sz="1200" dirty="0">
                          <a:solidFill>
                            <a:srgbClr val="0432FF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0.932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179" marR="76179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720"/>
                        </a:spcBef>
                        <a:spcAft>
                          <a:spcPts val="720"/>
                        </a:spcAft>
                      </a:pPr>
                      <a:r>
                        <a:rPr lang="en-US" sz="12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0.864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179" marR="76179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720"/>
                        </a:spcBef>
                        <a:spcAft>
                          <a:spcPts val="720"/>
                        </a:spcAft>
                      </a:pPr>
                      <a:r>
                        <a:rPr lang="en-US" sz="12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0.837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179" marR="76179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720"/>
                        </a:spcBef>
                        <a:spcAft>
                          <a:spcPts val="720"/>
                        </a:spcAft>
                      </a:pPr>
                      <a:r>
                        <a:rPr lang="en-US" sz="1200" dirty="0">
                          <a:solidFill>
                            <a:srgbClr val="0432FF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0.921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179" marR="76179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720"/>
                        </a:spcBef>
                        <a:spcAft>
                          <a:spcPts val="720"/>
                        </a:spcAft>
                      </a:pPr>
                      <a:r>
                        <a:rPr lang="en-US" sz="12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0.871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179" marR="7617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192380"/>
                  </a:ext>
                </a:extLst>
              </a:tr>
              <a:tr h="201168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720"/>
                        </a:spcBef>
                        <a:spcAft>
                          <a:spcPts val="720"/>
                        </a:spcAft>
                      </a:pPr>
                      <a:r>
                        <a:rPr lang="en-US" sz="12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Resnet-50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179" marR="7617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0.754</a:t>
                      </a:r>
                      <a:endParaRPr lang="en-US" sz="12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179" marR="7617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0.785</a:t>
                      </a:r>
                      <a:endParaRPr lang="en-US" sz="12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179" marR="76179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0.806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179" marR="76179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0.642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179" marR="76179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0.749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179" marR="76179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0.684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179" marR="76179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0.704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179" marR="76179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0.724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179" marR="76179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0.726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179" marR="76179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0.828</a:t>
                      </a:r>
                      <a:endParaRPr lang="en-US" sz="12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179" marR="76179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0.789</a:t>
                      </a:r>
                      <a:endParaRPr lang="en-US" sz="12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179" marR="76179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0.766</a:t>
                      </a:r>
                      <a:endParaRPr lang="en-US" sz="12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179" marR="76179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0.701</a:t>
                      </a:r>
                      <a:endParaRPr lang="en-US" sz="12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179" marR="76179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0.884</a:t>
                      </a:r>
                      <a:endParaRPr lang="en-US" sz="12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179" marR="76179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0.754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179" marR="7617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7599598"/>
                  </a:ext>
                </a:extLst>
              </a:tr>
              <a:tr h="201168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720"/>
                        </a:spcBef>
                        <a:spcAft>
                          <a:spcPts val="720"/>
                        </a:spcAft>
                      </a:pPr>
                      <a:r>
                        <a:rPr lang="en-US" sz="12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One-stage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179" marR="7617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0.82</a:t>
                      </a:r>
                      <a:endParaRPr lang="en-US" sz="12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179" marR="7617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0.916</a:t>
                      </a:r>
                      <a:endParaRPr lang="en-US" sz="12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179" marR="76179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0.881</a:t>
                      </a:r>
                      <a:endParaRPr lang="en-US" sz="12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179" marR="76179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0.71</a:t>
                      </a:r>
                      <a:endParaRPr lang="en-US" sz="12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179" marR="76179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0.851</a:t>
                      </a:r>
                      <a:endParaRPr lang="en-US" sz="12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179" marR="76179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0.774</a:t>
                      </a:r>
                      <a:endParaRPr lang="en-US" sz="12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179" marR="76179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0.76</a:t>
                      </a:r>
                      <a:endParaRPr lang="en-US" sz="12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179" marR="76179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0.879</a:t>
                      </a:r>
                      <a:endParaRPr lang="en-US" sz="12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179" marR="76179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0.811</a:t>
                      </a:r>
                      <a:endParaRPr lang="en-US" sz="12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179" marR="76179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0.898</a:t>
                      </a:r>
                      <a:endParaRPr lang="en-US" sz="12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179" marR="76179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0.914</a:t>
                      </a:r>
                      <a:endParaRPr lang="en-US" sz="12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179" marR="76179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0.82</a:t>
                      </a:r>
                      <a:endParaRPr lang="en-US" sz="12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179" marR="76179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0.774</a:t>
                      </a:r>
                      <a:endParaRPr lang="en-US" sz="12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179" marR="76179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0.943</a:t>
                      </a:r>
                      <a:endParaRPr lang="en-US" sz="12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179" marR="76179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0.839</a:t>
                      </a:r>
                      <a:endParaRPr lang="en-US" sz="12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179" marR="7617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75049"/>
                  </a:ext>
                </a:extLst>
              </a:tr>
              <a:tr h="201168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720"/>
                        </a:spcBef>
                        <a:spcAft>
                          <a:spcPts val="720"/>
                        </a:spcAft>
                      </a:pPr>
                      <a:r>
                        <a:rPr lang="en-US" sz="12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Two-stage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179" marR="7617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rgbClr val="0432FF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0.831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179" marR="7617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0.918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179" marR="76179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rgbClr val="0432FF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0.883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179" marR="76179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0.712</a:t>
                      </a:r>
                      <a:endParaRPr lang="en-US" sz="12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179" marR="76179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0.859</a:t>
                      </a:r>
                      <a:endParaRPr lang="en-US" sz="12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179" marR="76179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>
                          <a:solidFill>
                            <a:srgbClr val="0432FF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0.789</a:t>
                      </a:r>
                      <a:endParaRPr lang="en-US" sz="12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179" marR="76179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0.765</a:t>
                      </a:r>
                      <a:endParaRPr lang="en-US" sz="12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179" marR="76179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0.880</a:t>
                      </a:r>
                      <a:endParaRPr lang="en-US" sz="12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179" marR="76179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>
                          <a:solidFill>
                            <a:srgbClr val="0432FF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0.813</a:t>
                      </a:r>
                      <a:endParaRPr lang="en-US" sz="12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179" marR="76179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>
                          <a:solidFill>
                            <a:srgbClr val="0432FF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0.899</a:t>
                      </a:r>
                      <a:endParaRPr lang="en-US" sz="12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179" marR="76179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0.911</a:t>
                      </a:r>
                      <a:endParaRPr lang="en-US" sz="12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179" marR="76179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>
                          <a:solidFill>
                            <a:srgbClr val="0432FF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0.826</a:t>
                      </a:r>
                      <a:endParaRPr lang="en-US" sz="12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179" marR="76179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0.782</a:t>
                      </a:r>
                      <a:endParaRPr lang="en-US" sz="12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179" marR="76179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0.943</a:t>
                      </a:r>
                      <a:endParaRPr lang="en-US" sz="12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179" marR="76179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432FF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0.843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179" marR="7617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9930518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58BEC718-527F-8D40-9982-0AEE321BFDDF}"/>
              </a:ext>
            </a:extLst>
          </p:cNvPr>
          <p:cNvSpPr txBox="1"/>
          <p:nvPr/>
        </p:nvSpPr>
        <p:spPr>
          <a:xfrm>
            <a:off x="131792" y="5564898"/>
            <a:ext cx="88316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Evaluation of different model on </a:t>
            </a:r>
            <a:r>
              <a:rPr lang="en-US" sz="1000" dirty="0" err="1"/>
              <a:t>ChestX</a:t>
            </a:r>
            <a:r>
              <a:rPr lang="en-US" sz="1000" dirty="0"/>
              <a:t>-ray 14 dataset, the performance is reported using the AUC score. Each pathology is denoted with its ﬁrst four characteristics, e.g., Atelectasis with </a:t>
            </a:r>
            <a:r>
              <a:rPr lang="en-US" sz="1000" dirty="0" err="1"/>
              <a:t>Atel</a:t>
            </a:r>
            <a:r>
              <a:rPr lang="en-US" sz="1000" dirty="0"/>
              <a:t>. Pneumonia and Pneumothorax are denoted as Pneu1 and Pneu2, respectively. PT represents Pleural Thickening. For each column, the best and second-best results are highlighted in </a:t>
            </a:r>
            <a:r>
              <a:rPr lang="en-US" sz="1000" b="1" dirty="0">
                <a:solidFill>
                  <a:srgbClr val="FF0000"/>
                </a:solidFill>
              </a:rPr>
              <a:t>red</a:t>
            </a:r>
            <a:r>
              <a:rPr lang="en-US" sz="1000" dirty="0"/>
              <a:t> and </a:t>
            </a:r>
            <a:r>
              <a:rPr lang="en-US" sz="1000" b="1" dirty="0">
                <a:solidFill>
                  <a:srgbClr val="0632FF"/>
                </a:solidFill>
              </a:rPr>
              <a:t>blue</a:t>
            </a:r>
            <a:r>
              <a:rPr lang="en-US" sz="1000" dirty="0"/>
              <a:t>, respectively. The results of our experiments are shown in </a:t>
            </a:r>
            <a:r>
              <a:rPr lang="en-US" sz="1000" b="1" dirty="0"/>
              <a:t>bold</a:t>
            </a:r>
            <a:r>
              <a:rPr lang="en-US" sz="1000" dirty="0"/>
              <a:t>.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B5BDE3C-9178-7F48-9C93-ED5064CBF2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386" y="2121408"/>
            <a:ext cx="7543800" cy="4050792"/>
          </a:xfrm>
        </p:spPr>
        <p:txBody>
          <a:bodyPr>
            <a:normAutofit/>
          </a:bodyPr>
          <a:lstStyle/>
          <a:p>
            <a:pPr lvl="1"/>
            <a:r>
              <a:rPr lang="en-US" sz="2000" dirty="0"/>
              <a:t>3-stage model Guan et al.: SOTA</a:t>
            </a:r>
          </a:p>
          <a:p>
            <a:pPr lvl="1"/>
            <a:r>
              <a:rPr lang="en-US" sz="2000" dirty="0"/>
              <a:t>Lung segmentation did improve the performance</a:t>
            </a:r>
          </a:p>
          <a:p>
            <a:pPr lvl="1"/>
            <a:endParaRPr lang="en-US" sz="2000" dirty="0"/>
          </a:p>
          <a:p>
            <a:pPr lvl="1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4593083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DD52DA-3154-624F-8491-12C8F7884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386" y="484632"/>
            <a:ext cx="7543800" cy="1609344"/>
          </a:xfrm>
        </p:spPr>
        <p:txBody>
          <a:bodyPr>
            <a:normAutofit/>
          </a:bodyPr>
          <a:lstStyle/>
          <a:p>
            <a:r>
              <a:rPr lang="en-US" dirty="0"/>
              <a:t>Class Activation Map (Cam)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37A0022-CFBF-0146-ABEC-A355DF7FDBF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02386" y="2121408"/>
                <a:ext cx="7543800" cy="4050792"/>
              </a:xfrm>
            </p:spPr>
            <p:txBody>
              <a:bodyPr>
                <a:normAutofit/>
              </a:bodyPr>
              <a:lstStyle/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sz="200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grow m:val="on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sz="2000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  <m:e>
                        <m:sSubSup>
                          <m:sSub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p>
                        </m:sSubSup>
                      </m:e>
                    </m:nary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2000" dirty="0">
                    <a:effectLst/>
                  </a:rPr>
                  <a:t> </a:t>
                </a:r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37A0022-CFBF-0146-ABEC-A355DF7FDB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02386" y="2121408"/>
                <a:ext cx="7543800" cy="4050792"/>
              </a:xfrm>
              <a:blipFill>
                <a:blip r:embed="rId3"/>
                <a:stretch>
                  <a:fillRect t="-1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5B9694-F4E1-AE41-B9D5-7BA55948BC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83346" y="6272784"/>
            <a:ext cx="48006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FAB73BC-B049-4115-A692-8D63A059BFB8}" type="slidenum">
              <a:rPr lang="en-US" smtClean="0"/>
              <a:pPr>
                <a:spcAft>
                  <a:spcPts val="600"/>
                </a:spcAft>
              </a:pPr>
              <a:t>32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1AA60B-EDC5-A74A-9DEE-F33E908A3DEA}"/>
              </a:ext>
            </a:extLst>
          </p:cNvPr>
          <p:cNvSpPr txBox="1"/>
          <p:nvPr/>
        </p:nvSpPr>
        <p:spPr>
          <a:xfrm>
            <a:off x="2497873" y="322270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B6F980-32FE-174A-ADB4-E1CD9AA69D99}"/>
              </a:ext>
            </a:extLst>
          </p:cNvPr>
          <p:cNvSpPr txBox="1"/>
          <p:nvPr/>
        </p:nvSpPr>
        <p:spPr>
          <a:xfrm>
            <a:off x="2174488" y="226369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B43CBF37-B739-B64B-9E9D-70330E9BF8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376" y="2846905"/>
            <a:ext cx="8043247" cy="311141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2358680-48D6-5448-853D-A6DADD9A9C71}"/>
              </a:ext>
            </a:extLst>
          </p:cNvPr>
          <p:cNvSpPr/>
          <p:nvPr/>
        </p:nvSpPr>
        <p:spPr>
          <a:xfrm>
            <a:off x="3995697" y="4433687"/>
            <a:ext cx="4727679" cy="1667436"/>
          </a:xfrm>
          <a:prstGeom prst="rect">
            <a:avLst/>
          </a:prstGeom>
          <a:noFill/>
          <a:ln w="571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75918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DD52DA-3154-624F-8491-12C8F7884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386" y="484632"/>
            <a:ext cx="7543800" cy="1609344"/>
          </a:xfrm>
        </p:spPr>
        <p:txBody>
          <a:bodyPr>
            <a:normAutofit/>
          </a:bodyPr>
          <a:lstStyle/>
          <a:p>
            <a:r>
              <a:rPr lang="en-US" dirty="0"/>
              <a:t>Result in Cam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5B9694-F4E1-AE41-B9D5-7BA55948BC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83346" y="6272784"/>
            <a:ext cx="48006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FAB73BC-B049-4115-A692-8D63A059BFB8}" type="slidenum">
              <a:rPr lang="en-US" smtClean="0"/>
              <a:pPr>
                <a:spcAft>
                  <a:spcPts val="600"/>
                </a:spcAft>
              </a:pPr>
              <a:t>33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1AA60B-EDC5-A74A-9DEE-F33E908A3DEA}"/>
              </a:ext>
            </a:extLst>
          </p:cNvPr>
          <p:cNvSpPr txBox="1"/>
          <p:nvPr/>
        </p:nvSpPr>
        <p:spPr>
          <a:xfrm>
            <a:off x="2497873" y="322270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B6F980-32FE-174A-ADB4-E1CD9AA69D99}"/>
              </a:ext>
            </a:extLst>
          </p:cNvPr>
          <p:cNvSpPr txBox="1"/>
          <p:nvPr/>
        </p:nvSpPr>
        <p:spPr>
          <a:xfrm>
            <a:off x="2174488" y="226369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27B74C4-4F95-2846-A39A-BB4B43C22AE6}"/>
              </a:ext>
            </a:extLst>
          </p:cNvPr>
          <p:cNvGrpSpPr/>
          <p:nvPr/>
        </p:nvGrpSpPr>
        <p:grpSpPr>
          <a:xfrm>
            <a:off x="1366470" y="1560337"/>
            <a:ext cx="6411060" cy="5077572"/>
            <a:chOff x="414005" y="1363184"/>
            <a:chExt cx="6113463" cy="4841875"/>
          </a:xfrm>
        </p:grpSpPr>
        <p:pic>
          <p:nvPicPr>
            <p:cNvPr id="14338" name="Picture 14">
              <a:extLst>
                <a:ext uri="{FF2B5EF4-FFF2-40B4-BE49-F238E27FC236}">
                  <a16:creationId xmlns:a16="http://schemas.microsoft.com/office/drawing/2014/main" id="{1FCEE0BC-2AB0-EB4A-A0D4-E640994286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4005" y="5817709"/>
              <a:ext cx="6113463" cy="3873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337" name="Picture 25">
              <a:extLst>
                <a:ext uri="{FF2B5EF4-FFF2-40B4-BE49-F238E27FC236}">
                  <a16:creationId xmlns:a16="http://schemas.microsoft.com/office/drawing/2014/main" id="{E436C592-8A48-AA48-BEAB-CD98E22252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9730" y="1363184"/>
              <a:ext cx="5943600" cy="44577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" name="Rectangle 3">
            <a:extLst>
              <a:ext uri="{FF2B5EF4-FFF2-40B4-BE49-F238E27FC236}">
                <a16:creationId xmlns:a16="http://schemas.microsoft.com/office/drawing/2014/main" id="{28667A39-E60D-444E-AD54-6FA500C9E0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9730" y="905984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4152268C-9EBC-D64F-B558-CD0B05F341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9730" y="1515584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7A6D88-BD9A-CE45-9CC0-556F8720F336}"/>
              </a:ext>
            </a:extLst>
          </p:cNvPr>
          <p:cNvSpPr txBox="1"/>
          <p:nvPr/>
        </p:nvSpPr>
        <p:spPr>
          <a:xfrm>
            <a:off x="2719252" y="6499409"/>
            <a:ext cx="37054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CAM for top-1 disease. 1 means highest activated</a:t>
            </a:r>
          </a:p>
        </p:txBody>
      </p:sp>
    </p:spTree>
    <p:extLst>
      <p:ext uri="{BB962C8B-B14F-4D97-AF65-F5344CB8AC3E}">
        <p14:creationId xmlns:p14="http://schemas.microsoft.com/office/powerpoint/2010/main" val="3290109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DD52DA-3154-624F-8491-12C8F7884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386" y="484632"/>
            <a:ext cx="7543800" cy="1609344"/>
          </a:xfrm>
        </p:spPr>
        <p:txBody>
          <a:bodyPr>
            <a:normAutofit/>
          </a:bodyPr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7A0022-CFBF-0146-ABEC-A355DF7FDB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386" y="2121408"/>
            <a:ext cx="7543800" cy="4050792"/>
          </a:xfrm>
        </p:spPr>
        <p:txBody>
          <a:bodyPr>
            <a:normAutofit/>
          </a:bodyPr>
          <a:lstStyle/>
          <a:p>
            <a:pPr lvl="1"/>
            <a:r>
              <a:rPr lang="en-US" dirty="0"/>
              <a:t>Developed Segmentation Guided Thoracic Classification</a:t>
            </a:r>
          </a:p>
          <a:p>
            <a:pPr lvl="1"/>
            <a:r>
              <a:rPr lang="en-US" dirty="0"/>
              <a:t>Achieve average AUC of 0.843</a:t>
            </a:r>
          </a:p>
          <a:p>
            <a:pPr lvl="1"/>
            <a:r>
              <a:rPr lang="en-US" dirty="0"/>
              <a:t>Limitation:</a:t>
            </a:r>
          </a:p>
          <a:p>
            <a:pPr lvl="2"/>
            <a:r>
              <a:rPr lang="en-US" dirty="0"/>
              <a:t>Segmentation wrong -&gt; cascade error</a:t>
            </a:r>
          </a:p>
          <a:p>
            <a:pPr lvl="2"/>
            <a:r>
              <a:rPr lang="en-US" dirty="0"/>
              <a:t>Not take clinical information into account: age, sex, gender, etc.</a:t>
            </a:r>
          </a:p>
          <a:p>
            <a:pPr lvl="2"/>
            <a:r>
              <a:rPr lang="en-US" dirty="0"/>
              <a:t>One CXR at a time, multiple CXRs may improve performance</a:t>
            </a:r>
          </a:p>
          <a:p>
            <a:pPr lvl="1"/>
            <a:r>
              <a:rPr lang="en-US" dirty="0"/>
              <a:t>Future Works:</a:t>
            </a:r>
          </a:p>
          <a:p>
            <a:pPr lvl="2"/>
            <a:r>
              <a:rPr lang="en-US" dirty="0"/>
              <a:t>Explore fusion between image data and clinical data</a:t>
            </a:r>
          </a:p>
          <a:p>
            <a:pPr lvl="2"/>
            <a:r>
              <a:rPr lang="en-US" dirty="0"/>
              <a:t>Explore multiple images setting</a:t>
            </a:r>
          </a:p>
          <a:p>
            <a:pPr lvl="2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5B9694-F4E1-AE41-B9D5-7BA55948BC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83346" y="6272784"/>
            <a:ext cx="48006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FAB73BC-B049-4115-A692-8D63A059BFB8}" type="slidenum">
              <a:rPr lang="en-US" smtClean="0"/>
              <a:pPr>
                <a:spcAft>
                  <a:spcPts val="600"/>
                </a:spcAft>
              </a:pPr>
              <a:t>34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1AA60B-EDC5-A74A-9DEE-F33E908A3DEA}"/>
              </a:ext>
            </a:extLst>
          </p:cNvPr>
          <p:cNvSpPr txBox="1"/>
          <p:nvPr/>
        </p:nvSpPr>
        <p:spPr>
          <a:xfrm>
            <a:off x="2497873" y="322270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B6F980-32FE-174A-ADB4-E1CD9AA69D99}"/>
              </a:ext>
            </a:extLst>
          </p:cNvPr>
          <p:cNvSpPr txBox="1"/>
          <p:nvPr/>
        </p:nvSpPr>
        <p:spPr>
          <a:xfrm>
            <a:off x="2174488" y="226369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78207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B115F2-CA89-FC44-B6AB-36457A1839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ED18D7-28A6-5C4D-A2AA-EBE89A46BA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Radiologist-Level CAD to detect 14 Thoracic diseases</a:t>
            </a:r>
          </a:p>
          <a:p>
            <a:r>
              <a:rPr lang="en-US" dirty="0" err="1"/>
              <a:t>Trần</a:t>
            </a:r>
            <a:r>
              <a:rPr lang="en-US" dirty="0"/>
              <a:t> Quang </a:t>
            </a:r>
            <a:r>
              <a:rPr lang="en-US" dirty="0" err="1"/>
              <a:t>Đạt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A1801B-84D4-4147-B4E7-321497FD06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35</a:t>
            </a:fld>
            <a:endParaRPr lang="en-US" dirty="0"/>
          </a:p>
        </p:txBody>
      </p:sp>
      <p:pic>
        <p:nvPicPr>
          <p:cNvPr id="7" name="Screen Recording 2019-03-07 at 14.36.37">
            <a:hlinkClick r:id="" action="ppaction://media"/>
            <a:extLst>
              <a:ext uri="{FF2B5EF4-FFF2-40B4-BE49-F238E27FC236}">
                <a16:creationId xmlns:a16="http://schemas.microsoft.com/office/drawing/2014/main" id="{863AE817-6C0A-4140-B4D5-5D21E4A6F9F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405352" y="950976"/>
            <a:ext cx="5538952" cy="3115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655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11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B115F2-CA89-FC44-B6AB-36457A1839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Answer questions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ED18D7-28A6-5C4D-A2AA-EBE89A46BA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Radiologist-Level CAD to detect 14 Thoracic diseases</a:t>
            </a:r>
          </a:p>
          <a:p>
            <a:r>
              <a:rPr lang="en-US" dirty="0" err="1"/>
              <a:t>Trần</a:t>
            </a:r>
            <a:r>
              <a:rPr lang="en-US" dirty="0"/>
              <a:t> Quang </a:t>
            </a:r>
            <a:r>
              <a:rPr lang="en-US" dirty="0" err="1"/>
              <a:t>Đạt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A1801B-84D4-4147-B4E7-321497FD06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16102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096644-FA81-6F49-A04F-984A2A4B72B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 End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EEF821-DD01-324B-980A-96935E79852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Trần</a:t>
            </a:r>
            <a:r>
              <a:rPr lang="en-US" dirty="0"/>
              <a:t> Quang </a:t>
            </a:r>
            <a:r>
              <a:rPr lang="en-US" dirty="0" err="1"/>
              <a:t>Đạt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CC7AD8-07D1-C244-81DF-8B1297298F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20529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B115F2-CA89-FC44-B6AB-36457A1839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Purpose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ED18D7-28A6-5C4D-A2AA-EBE89A46BA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Radiologist-Level CAD to detect 14 Thoracic diseases</a:t>
            </a:r>
          </a:p>
          <a:p>
            <a:r>
              <a:rPr lang="en-US" dirty="0" err="1"/>
              <a:t>Trần</a:t>
            </a:r>
            <a:r>
              <a:rPr lang="en-US" dirty="0"/>
              <a:t> Quang </a:t>
            </a:r>
            <a:r>
              <a:rPr lang="en-US" dirty="0" err="1"/>
              <a:t>Đạt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A1801B-84D4-4147-B4E7-321497FD06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55054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DD52DA-3154-624F-8491-12C8F7884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 WITH WHY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7A0022-CFBF-0146-ABEC-A355DF7FDB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Lung diseases are the leading cause of death in developing countries</a:t>
            </a:r>
          </a:p>
          <a:p>
            <a:r>
              <a:rPr lang="en-US" dirty="0"/>
              <a:t>Chest X-ray (CXR) is the most common biomedical imaging &amp; the most effective way to diagnosis many kind of lung diseases</a:t>
            </a:r>
          </a:p>
          <a:p>
            <a:r>
              <a:rPr lang="en-US" dirty="0"/>
              <a:t>Effective interpretation of CXR requires years of experience, time consuming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5B9694-F4E1-AE41-B9D5-7BA55948BC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A32B91-9941-FE4E-A560-4561F96D62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32" b="22360"/>
          <a:stretch/>
        </p:blipFill>
        <p:spPr>
          <a:xfrm>
            <a:off x="2096810" y="4152773"/>
            <a:ext cx="4951942" cy="185441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BCE67AB0-5426-C94D-8479-764B9AE044EF}"/>
                  </a:ext>
                </a:extLst>
              </p14:cNvPr>
              <p14:cNvContentPartPr/>
              <p14:nvPr/>
            </p14:nvContentPartPr>
            <p14:xfrm>
              <a:off x="4873721" y="4905828"/>
              <a:ext cx="409320" cy="140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BCE67AB0-5426-C94D-8479-764B9AE044E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837721" y="4833828"/>
                <a:ext cx="480960" cy="15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F97871BC-BBD4-064F-BCCF-722E87EBE844}"/>
                  </a:ext>
                </a:extLst>
              </p14:cNvPr>
              <p14:cNvContentPartPr/>
              <p14:nvPr/>
            </p14:nvContentPartPr>
            <p14:xfrm>
              <a:off x="4839161" y="5035788"/>
              <a:ext cx="292680" cy="198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F97871BC-BBD4-064F-BCCF-722E87EBE84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803161" y="4963788"/>
                <a:ext cx="364320" cy="16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54FE1EC3-7418-6244-A138-572BFA1AFDB8}"/>
                  </a:ext>
                </a:extLst>
              </p14:cNvPr>
              <p14:cNvContentPartPr/>
              <p14:nvPr/>
            </p14:nvContentPartPr>
            <p14:xfrm>
              <a:off x="4891361" y="5830308"/>
              <a:ext cx="415080" cy="259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54FE1EC3-7418-6244-A138-572BFA1AFDB8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855361" y="5758668"/>
                <a:ext cx="486720" cy="16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BAF20973-250A-7F4D-94C3-6F18093B6230}"/>
                  </a:ext>
                </a:extLst>
              </p14:cNvPr>
              <p14:cNvContentPartPr/>
              <p14:nvPr/>
            </p14:nvContentPartPr>
            <p14:xfrm>
              <a:off x="4858601" y="5712588"/>
              <a:ext cx="808560" cy="3024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BAF20973-250A-7F4D-94C3-6F18093B6230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822601" y="5640588"/>
                <a:ext cx="880200" cy="173880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6E9E5F72-07EF-DA41-AACD-A0486FBA751B}"/>
              </a:ext>
            </a:extLst>
          </p:cNvPr>
          <p:cNvSpPr txBox="1"/>
          <p:nvPr/>
        </p:nvSpPr>
        <p:spPr>
          <a:xfrm>
            <a:off x="2584844" y="6028078"/>
            <a:ext cx="45305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Top 10 causes of death in 2017 and percent change, 2007-2017, all ages, number </a:t>
            </a:r>
            <a:r>
              <a:rPr lang="en-US" sz="800" dirty="0">
                <a:cs typeface="Times New Roman" panose="02020603050405020304" pitchFamily="18" charset="0"/>
              </a:rPr>
              <a:t>In Vietnam. </a:t>
            </a:r>
            <a:r>
              <a:rPr lang="en-US" sz="800" dirty="0">
                <a:hlinkClick r:id="rId12"/>
              </a:rPr>
              <a:t>Credit</a:t>
            </a:r>
            <a:endParaRPr lang="en-US" sz="800" dirty="0"/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6929849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DD52DA-3154-624F-8491-12C8F7884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I do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7A0022-CFBF-0146-ABEC-A355DF7FDB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2017, US NIH released CXR-14 dataset with over 100K images</a:t>
            </a:r>
          </a:p>
          <a:p>
            <a:r>
              <a:rPr lang="en-US" b="1" dirty="0"/>
              <a:t>14 different diseases</a:t>
            </a:r>
            <a:r>
              <a:rPr lang="en-US" dirty="0"/>
              <a:t>: Atelectasis, Cardiomegaly, Pleural Effusion, Infiltration, Mass, Nodule, Pneumonia, Pneumothorax, Consolidation, Edema, Emphysema, Fibrosis, Pleural Thickening, and Hernia </a:t>
            </a:r>
          </a:p>
          <a:p>
            <a:r>
              <a:rPr lang="en-US" dirty="0"/>
              <a:t>An opportunity to develop a CAD that can heftily assist radiologists.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5B9694-F4E1-AE41-B9D5-7BA55948BC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6</a:t>
            </a:fld>
            <a:endParaRPr lang="en-US" dirty="0"/>
          </a:p>
        </p:txBody>
      </p:sp>
      <p:pic>
        <p:nvPicPr>
          <p:cNvPr id="6" name="Picture 5" descr="A picture containing clothing, sky, photo&#10;&#10;Description automatically generated">
            <a:extLst>
              <a:ext uri="{FF2B5EF4-FFF2-40B4-BE49-F238E27FC236}">
                <a16:creationId xmlns:a16="http://schemas.microsoft.com/office/drawing/2014/main" id="{FC6808F8-A7C2-9142-93AE-0B6B34D0CA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264" y="4544442"/>
            <a:ext cx="6579471" cy="2093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4213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B115F2-CA89-FC44-B6AB-36457A1839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Related works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ED18D7-28A6-5C4D-A2AA-EBE89A46BA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Radiologist-Level CAD to detect 14 Thoracic diseases</a:t>
            </a:r>
          </a:p>
          <a:p>
            <a:r>
              <a:rPr lang="en-US" dirty="0" err="1"/>
              <a:t>Trần</a:t>
            </a:r>
            <a:r>
              <a:rPr lang="en-US" dirty="0"/>
              <a:t> Quang </a:t>
            </a:r>
            <a:r>
              <a:rPr lang="en-US" dirty="0" err="1"/>
              <a:t>Đạt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A1801B-84D4-4147-B4E7-321497FD06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34498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DD52DA-3154-624F-8491-12C8F7884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Rajpurkar</a:t>
            </a:r>
            <a:r>
              <a:rPr lang="en-US" dirty="0"/>
              <a:t> et al., 2017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7A0022-CFBF-0146-ABEC-A355DF7FDB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121408"/>
            <a:ext cx="5266765" cy="4050792"/>
          </a:xfrm>
        </p:spPr>
        <p:txBody>
          <a:bodyPr/>
          <a:lstStyle/>
          <a:p>
            <a:r>
              <a:rPr lang="en-US" dirty="0"/>
              <a:t>Use 1-stage model</a:t>
            </a:r>
          </a:p>
          <a:p>
            <a:r>
              <a:rPr lang="en-US" dirty="0" err="1"/>
              <a:t>DenseNet</a:t>
            </a:r>
            <a:r>
              <a:rPr lang="en-US" dirty="0"/>
              <a:t> Extractor+ Binary Classifier</a:t>
            </a:r>
          </a:p>
          <a:p>
            <a:r>
              <a:rPr lang="en-US" dirty="0"/>
              <a:t>Contribution: Compare to 4 radiologists in detecting pneumonia </a:t>
            </a:r>
          </a:p>
          <a:p>
            <a:r>
              <a:rPr lang="en-US" dirty="0"/>
              <a:t>Cons: Simple approach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5B9694-F4E1-AE41-B9D5-7BA55948BC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8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524EFA-4C51-3349-B9E3-215D4EC84F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4196" y="2019468"/>
            <a:ext cx="1749795" cy="3876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0710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DD52DA-3154-624F-8491-12C8F7884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Yao et al., 2017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7A0022-CFBF-0146-ABEC-A355DF7FDB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2-stage model</a:t>
            </a:r>
          </a:p>
          <a:p>
            <a:r>
              <a:rPr lang="en-US" dirty="0" err="1"/>
              <a:t>DenseNet</a:t>
            </a:r>
            <a:r>
              <a:rPr lang="en-US" dirty="0"/>
              <a:t> Encoder + LSTM Decoder + Binary Classifier</a:t>
            </a:r>
          </a:p>
          <a:p>
            <a:r>
              <a:rPr lang="en-US" dirty="0"/>
              <a:t>Contribution: Model labels dependencies using LSTM</a:t>
            </a:r>
          </a:p>
          <a:p>
            <a:r>
              <a:rPr lang="en-US" dirty="0"/>
              <a:t>Cons: Not appealing performance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5B9694-F4E1-AE41-B9D5-7BA55948BC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9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1AA60B-EDC5-A74A-9DEE-F33E908A3DEA}"/>
              </a:ext>
            </a:extLst>
          </p:cNvPr>
          <p:cNvSpPr txBox="1"/>
          <p:nvPr/>
        </p:nvSpPr>
        <p:spPr>
          <a:xfrm>
            <a:off x="2497873" y="322270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B6F980-32FE-174A-ADB4-E1CD9AA69D99}"/>
              </a:ext>
            </a:extLst>
          </p:cNvPr>
          <p:cNvSpPr txBox="1"/>
          <p:nvPr/>
        </p:nvSpPr>
        <p:spPr>
          <a:xfrm>
            <a:off x="2174488" y="226369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CCCD7FC-AA25-0B48-8742-B80EF46C54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2540" y="4924423"/>
            <a:ext cx="2591437" cy="198944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977936-34BE-1442-AF81-9AE8DE5055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954" y="3734324"/>
            <a:ext cx="7150608" cy="1313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38897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2189</TotalTime>
  <Words>2695</Words>
  <Application>Microsoft Macintosh PowerPoint</Application>
  <PresentationFormat>On-screen Show (4:3)</PresentationFormat>
  <Paragraphs>490</Paragraphs>
  <Slides>37</Slides>
  <Notes>35</Notes>
  <HiddenSlides>3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5" baseType="lpstr">
      <vt:lpstr>Calibri</vt:lpstr>
      <vt:lpstr>Cambria Math</vt:lpstr>
      <vt:lpstr>Rockwell</vt:lpstr>
      <vt:lpstr>Rockwell Condensed</vt:lpstr>
      <vt:lpstr>Rockwell Extra Bold</vt:lpstr>
      <vt:lpstr>Times New Roman</vt:lpstr>
      <vt:lpstr>Wingdings</vt:lpstr>
      <vt:lpstr>Wood Type</vt:lpstr>
      <vt:lpstr>My thesis</vt:lpstr>
      <vt:lpstr>Radiologist-Level CAD to detect 14 Thoracic diseases</vt:lpstr>
      <vt:lpstr>Table of contents</vt:lpstr>
      <vt:lpstr>Purpose</vt:lpstr>
      <vt:lpstr>START WITH WHY</vt:lpstr>
      <vt:lpstr>What Can I do</vt:lpstr>
      <vt:lpstr>Related works</vt:lpstr>
      <vt:lpstr>Rajpurkar et al., 2017</vt:lpstr>
      <vt:lpstr>Yao et al., 2017</vt:lpstr>
      <vt:lpstr>Guan et al., 2018</vt:lpstr>
      <vt:lpstr>Methodology</vt:lpstr>
      <vt:lpstr>My Proposed method</vt:lpstr>
      <vt:lpstr>Dataset</vt:lpstr>
      <vt:lpstr>Convolutional neural network (CNN)</vt:lpstr>
      <vt:lpstr>Thoracic classification</vt:lpstr>
      <vt:lpstr>ResNet (He et al., 2015)</vt:lpstr>
      <vt:lpstr>DenseNet (Huang et al., 2016)</vt:lpstr>
      <vt:lpstr>Lung segmentation</vt:lpstr>
      <vt:lpstr>Unet (Ronneberger et al., 2015)</vt:lpstr>
      <vt:lpstr>Experiments &amp; Results</vt:lpstr>
      <vt:lpstr>Hyper-parameter finding</vt:lpstr>
      <vt:lpstr>Learning Rate Finder</vt:lpstr>
      <vt:lpstr>Batch Size Finder</vt:lpstr>
      <vt:lpstr>Epoch Finder</vt:lpstr>
      <vt:lpstr>Result in Lung Segmentation</vt:lpstr>
      <vt:lpstr>Preprocess lung segmentation</vt:lpstr>
      <vt:lpstr>Result in Lung Segmentation</vt:lpstr>
      <vt:lpstr>Thoracic Classification</vt:lpstr>
      <vt:lpstr>Result in Thoracic classification</vt:lpstr>
      <vt:lpstr>Result in Thoracic classification</vt:lpstr>
      <vt:lpstr>Compare to Related works</vt:lpstr>
      <vt:lpstr>Class Activation Map (Cam)</vt:lpstr>
      <vt:lpstr>Result in Cam</vt:lpstr>
      <vt:lpstr>Conclusion</vt:lpstr>
      <vt:lpstr>Demo</vt:lpstr>
      <vt:lpstr>Answer questions</vt:lpstr>
      <vt:lpstr>The End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My thesis</dc:title>
  <dc:creator>Tran Quang Dat</dc:creator>
  <cp:lastModifiedBy>Tran Quang Dat</cp:lastModifiedBy>
  <cp:revision>253</cp:revision>
  <dcterms:created xsi:type="dcterms:W3CDTF">2019-03-07T14:15:07Z</dcterms:created>
  <dcterms:modified xsi:type="dcterms:W3CDTF">2019-03-13T00:42:14Z</dcterms:modified>
</cp:coreProperties>
</file>